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87" r:id="rId5"/>
    <p:sldId id="295" r:id="rId6"/>
    <p:sldId id="301" r:id="rId7"/>
    <p:sldId id="303" r:id="rId8"/>
    <p:sldId id="258" r:id="rId9"/>
    <p:sldId id="304" r:id="rId10"/>
    <p:sldId id="265" r:id="rId11"/>
    <p:sldId id="260" r:id="rId12"/>
    <p:sldId id="324" r:id="rId13"/>
    <p:sldId id="286" r:id="rId14"/>
    <p:sldId id="293" r:id="rId15"/>
    <p:sldId id="309" r:id="rId16"/>
    <p:sldId id="316" r:id="rId17"/>
    <p:sldId id="297" r:id="rId18"/>
    <p:sldId id="323" r:id="rId19"/>
    <p:sldId id="317" r:id="rId20"/>
    <p:sldId id="298" r:id="rId21"/>
    <p:sldId id="290" r:id="rId22"/>
    <p:sldId id="319" r:id="rId23"/>
    <p:sldId id="308" r:id="rId24"/>
    <p:sldId id="310" r:id="rId25"/>
    <p:sldId id="267" r:id="rId26"/>
    <p:sldId id="291" r:id="rId27"/>
    <p:sldId id="289" r:id="rId28"/>
    <p:sldId id="306" r:id="rId29"/>
    <p:sldId id="312" r:id="rId30"/>
    <p:sldId id="313" r:id="rId31"/>
    <p:sldId id="314" r:id="rId32"/>
    <p:sldId id="322" r:id="rId33"/>
    <p:sldId id="307" r:id="rId34"/>
    <p:sldId id="320" r:id="rId35"/>
    <p:sldId id="321" r:id="rId36"/>
    <p:sldId id="325" r:id="rId37"/>
    <p:sldId id="268" r:id="rId38"/>
    <p:sldId id="299" r:id="rId3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F9C"/>
    <a:srgbClr val="D2A000"/>
    <a:srgbClr val="F1500F"/>
    <a:srgbClr val="013948"/>
    <a:srgbClr val="0D839A"/>
    <a:srgbClr val="15464F"/>
    <a:srgbClr val="79AE02"/>
    <a:srgbClr val="014E52"/>
    <a:srgbClr val="FFFFFF"/>
    <a:srgbClr val="0C5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0" autoAdjust="0"/>
    <p:restoredTop sz="87209" autoAdjust="0"/>
  </p:normalViewPr>
  <p:slideViewPr>
    <p:cSldViewPr snapToGrid="0">
      <p:cViewPr varScale="1">
        <p:scale>
          <a:sx n="97" d="100"/>
          <a:sy n="97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7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586186-4E79-4ACE-9213-6471257EF6E4}" type="datetime1">
              <a:rPr lang="es-ES" smtClean="0"/>
              <a:t>27/01/2020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349E8E-0F3C-4B4D-9DF6-8EAD12519BCF}" type="datetime1">
              <a:rPr lang="es-ES" noProof="0" smtClean="0"/>
              <a:t>27/01/2020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DE8F2A-B3D4-43F2-B39B-CD77F64A195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5485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4265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8498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122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95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0722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7725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 CABA</a:t>
            </a: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la Nación se </a:t>
            </a:r>
            <a:r>
              <a:rPr lang="es-A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elígen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fechas de ediciones de referencia (se estudia, determina la cantidad a asignar y luego se arma el archivo ANT con esta </a:t>
            </a:r>
            <a:r>
              <a:rPr lang="es-A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 el modelo y la devolución objetivo), el modelo y la devolución objetivo con la que se va a trabajar. Se trabaja a nivel recorridos, y la herramienta utilizada es una base en </a:t>
            </a:r>
            <a:r>
              <a:rPr lang="es-A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llamada PAUTAS. 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realiza la estimación, y se genera el archivo </a:t>
            </a:r>
            <a:r>
              <a:rPr lang="es-A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es enviado a SDDRA adjunto en un email.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SDDRA genera el archivo </a:t>
            </a:r>
            <a:r>
              <a:rPr lang="es-A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resultado del ANT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es el archivo ANT, abierto por partido / barrios y actualizado con los datos que recibe de la demanda de los puntos de venta y se lo envía a La Nación adjunto en un email.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la Nación se recibe el archivo resultado del ANT, se lo vuelve a agrupar por recorrido, se lo estudia y se lo compara con información de la semana anterior. Se realizan los ajustes que se consideren necesarios (acá debería utilizarse </a:t>
            </a:r>
            <a:r>
              <a:rPr lang="es-A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predeman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analizar la información resultado del ANT con los datos </a:t>
            </a:r>
            <a:r>
              <a:rPr lang="es-A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historicos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se realizaron ajustes se genera el archivo </a:t>
            </a:r>
            <a:r>
              <a:rPr lang="es-A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contiene modificaciones a nivel de partido / barrio y es enviado a SDDRA adjunto en un email. Si no se realizaron modificaciones se puede comunicar la aprobación del archivo resultado del ANT a SDDRA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realiza un archivo final en base al ULT y el resultado del ANT y se lo carga en una base </a:t>
            </a:r>
            <a:r>
              <a:rPr lang="es-A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traspaso.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levanta la información del archivo de traspaso desde el programa de logística.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realiza el despacho de la publicación.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recorridos proveen listados de ventas y devoluciones (esta información viene de la línea -un camión trae los diarios devueltos- la información de las devoluciones físicas).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SDDRA envía un archivo con datos de ventas y devoluciones que es importado al sistema de Logística y a la base PAUTAS. 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s-ES" dirty="0" smtClean="0"/>
          </a:p>
          <a:p>
            <a:pPr rtl="0"/>
            <a:r>
              <a:rPr lang="es-ES" dirty="0" smtClean="0"/>
              <a:t>PROCESO INTERIOR:</a:t>
            </a: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la Nación se </a:t>
            </a:r>
            <a:r>
              <a:rPr lang="es-A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elígen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fechas de ediciones de referencia (se estudia, determina la cantidad a asignar y luego se arma un archivo con esta </a:t>
            </a:r>
            <a:r>
              <a:rPr lang="es-A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el modelo y la devolución objetivo con la que se va a trabajar. Se trabaja a nivel agentes. 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realiza la estimación, y se cruza el resultado con las demandas por agentes.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realiza un archivo final y se envía a Logística.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realiza el despacho de la publicación.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A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es-A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Los agentes proveen listados de ventas y devoluciones.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1388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err="1" smtClean="0"/>
              <a:t>Dll</a:t>
            </a:r>
            <a:r>
              <a:rPr lang="es-ES" dirty="0" smtClean="0"/>
              <a:t>: NAG </a:t>
            </a:r>
            <a:r>
              <a:rPr lang="es-ES" dirty="0" err="1" smtClean="0"/>
              <a:t>Numeric</a:t>
            </a:r>
            <a:r>
              <a:rPr lang="es-ES" dirty="0" smtClean="0"/>
              <a:t> </a:t>
            </a:r>
            <a:r>
              <a:rPr lang="es-ES" dirty="0" err="1" smtClean="0"/>
              <a:t>Algorithm</a:t>
            </a:r>
            <a:r>
              <a:rPr lang="es-ES" dirty="0" smtClean="0"/>
              <a:t> </a:t>
            </a:r>
            <a:r>
              <a:rPr lang="es-ES" dirty="0" err="1" smtClean="0"/>
              <a:t>Group</a:t>
            </a:r>
            <a:r>
              <a:rPr lang="es-ES" dirty="0" smtClean="0"/>
              <a:t>. UK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859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883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096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246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794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0504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322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027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8893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2744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9013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6428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118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481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s-ES" dirty="0" smtClean="0"/>
              <a:t>1) Por favor, no se crean que esto es lo que quiero hacer de </a:t>
            </a:r>
            <a:r>
              <a:rPr lang="es-ES" dirty="0" err="1" smtClean="0"/>
              <a:t>DataScience</a:t>
            </a:r>
            <a:r>
              <a:rPr lang="es-ES" dirty="0" smtClean="0"/>
              <a:t>. Es solo el inicio de un camino.</a:t>
            </a:r>
          </a:p>
          <a:p>
            <a:pPr lvl="0"/>
            <a:r>
              <a:rPr lang="es-ES" dirty="0" smtClean="0"/>
              <a:t>2) Mark </a:t>
            </a:r>
            <a:r>
              <a:rPr lang="es-ES" dirty="0" err="1" smtClean="0"/>
              <a:t>Twain</a:t>
            </a:r>
            <a:r>
              <a:rPr lang="es-ES" dirty="0" smtClean="0"/>
              <a:t> decía: “Si dos personas están de acuerdo en todo, uno de ellos es innecesario”. </a:t>
            </a:r>
          </a:p>
          <a:p>
            <a:pPr lvl="0"/>
            <a:r>
              <a:rPr lang="es-ES" dirty="0" smtClean="0"/>
              <a:t>Me sería muy útil si intervienen comentando, debatiendo, refutando o aportando puntos de vista divergentes a los expuestos.</a:t>
            </a:r>
          </a:p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5340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 hacemos muchas cosas buenas, y algunas malas. 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Seguramente hayamos logrado algunos éxitos y, seguramente, logramos muchos fracasos (algunos ESTREPITOSOS, SONOROS!!). 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Pero,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voy a presentar es el desarrollo de una experiencia de Éxito. Un proyecto que coordiné en el 2005. Con técnicas de esa época.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Luego, la actualización del procesamiento con las herramientas que vimos en Acámica. Y es ésta una de las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causas que me alentaron a estar hoy en Acámica: para actualizar conocimientos.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presentación la llamé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 de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Consumo de Productos hiper-Perecederos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962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1392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83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2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1077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790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arcador de posición de imagen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 rtlCol="0"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media página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314" y="244477"/>
            <a:ext cx="5170715" cy="1588127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0" name="Marcador de posición de número de diapositiva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a de flujo: Documento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agrama de flujo: Documento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Encabezado de sección 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posición de número de diapositiva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tx1"/>
                </a:solidFill>
              </a:rPr>
              <a:pPr rtl="0"/>
              <a:t>‹Nº›</a:t>
            </a:fld>
            <a:endParaRPr lang="es-ES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posición de contenido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445"/>
            <a:ext cx="3932237" cy="2086725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5" name="Marcador de posición de texto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445"/>
            <a:ext cx="3932237" cy="2086725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5" name="Marcador de posición de texto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0" rtl="0"/>
            <a:endParaRPr lang="es-ES" noProof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 rtlCol="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9" name="Marco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Marcador de posición de número de diapositiva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2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Encabezado de sección 1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posición de número de diapositiva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rtlCol="0"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Encabezado de sección 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posición de número de diapositiva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o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6" name="Marcador de posición de texto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Marcador de posición de contenido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9" name="Marcador de posición de texto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contenido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de comparació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noProof="0" smtClean="0">
                <a:solidFill>
                  <a:schemeClr val="bg1"/>
                </a:solidFill>
              </a:rPr>
              <a:pPr rtl="0"/>
              <a:t>‹Nº›</a:t>
            </a:fld>
            <a:endParaRPr lang="es-ES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f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4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fif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fif"/><Relationship Id="rId5" Type="http://schemas.openxmlformats.org/officeDocument/2006/relationships/image" Target="../media/image11.jfif"/><Relationship Id="rId4" Type="http://schemas.openxmlformats.org/officeDocument/2006/relationships/image" Target="../media/image10.jfif"/><Relationship Id="rId9" Type="http://schemas.openxmlformats.org/officeDocument/2006/relationships/image" Target="../media/image15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ítulo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mtClean="0"/>
              <a:t>ALEJANDRO GONZALEZ CALDERON – DS BUE 10 - 2019/2020</a:t>
            </a:r>
            <a:endParaRPr lang="es-ES" dirty="0"/>
          </a:p>
        </p:txBody>
      </p:sp>
      <p:sp>
        <p:nvSpPr>
          <p:cNvPr id="51" name="Título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smtClean="0"/>
              <a:t>DataScience</a:t>
            </a:r>
            <a:endParaRPr lang="es-ES" dirty="0"/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8" b="19378"/>
          <a:stretch>
            <a:fillRect/>
          </a:stretch>
        </p:blipFill>
        <p:spPr>
          <a:xfrm>
            <a:off x="0" y="1"/>
            <a:ext cx="12192000" cy="4497340"/>
          </a:xfrm>
        </p:spPr>
      </p:pic>
    </p:spTree>
    <p:extLst>
      <p:ext uri="{BB962C8B-B14F-4D97-AF65-F5344CB8AC3E}">
        <p14:creationId xmlns:p14="http://schemas.microsoft.com/office/powerpoint/2010/main" val="99211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s-ES" dirty="0" smtClean="0"/>
              <a:t>Algo sucedió durante este siglo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446314" y="1226372"/>
            <a:ext cx="113225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2000	</a:t>
            </a:r>
            <a:r>
              <a:rPr lang="es-ES" sz="1400" dirty="0" smtClean="0"/>
              <a:t>- Estalla </a:t>
            </a:r>
            <a:r>
              <a:rPr lang="es-ES" sz="1400" dirty="0"/>
              <a:t>la burbuja puntocom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El </a:t>
            </a:r>
            <a:r>
              <a:rPr lang="es-ES" sz="1400" dirty="0"/>
              <a:t>ataque del virus ILOVEYOU (o VBS/</a:t>
            </a:r>
            <a:r>
              <a:rPr lang="es-ES" sz="1400" dirty="0" err="1"/>
              <a:t>LoveLetter</a:t>
            </a:r>
            <a:r>
              <a:rPr lang="es-ES" sz="1400" dirty="0"/>
              <a:t>) infectó a 50MM de </a:t>
            </a:r>
            <a:r>
              <a:rPr lang="es-ES" sz="1400" dirty="0" err="1"/>
              <a:t>PCs</a:t>
            </a:r>
            <a:r>
              <a:rPr lang="es-ES" sz="1400" dirty="0"/>
              <a:t> (CIA, Pentágono, Parlamento Británico)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Moda </a:t>
            </a:r>
            <a:r>
              <a:rPr lang="es-ES" sz="1400" dirty="0"/>
              <a:t>ecléctica y "Sex and </a:t>
            </a:r>
            <a:r>
              <a:rPr lang="es-ES" sz="1400" dirty="0" err="1"/>
              <a:t>the</a:t>
            </a:r>
            <a:r>
              <a:rPr lang="es-ES" sz="1400" dirty="0"/>
              <a:t> City" (fusión de tendencias </a:t>
            </a:r>
            <a:r>
              <a:rPr lang="es-ES" sz="1400" dirty="0" err="1"/>
              <a:t>vintage</a:t>
            </a:r>
            <a:r>
              <a:rPr lang="es-ES" sz="1400" dirty="0"/>
              <a:t>, ropa étnica y ecológica , </a:t>
            </a:r>
            <a:r>
              <a:rPr lang="es-ES" sz="1400" dirty="0" err="1"/>
              <a:t>estios</a:t>
            </a:r>
            <a:r>
              <a:rPr lang="es-ES" sz="1400" dirty="0"/>
              <a:t> independientes)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El </a:t>
            </a:r>
            <a:r>
              <a:rPr lang="es-ES" sz="1400" dirty="0"/>
              <a:t>primer corazón artificial permanente (sobrevida de 7 años)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Nace </a:t>
            </a:r>
            <a:r>
              <a:rPr lang="es-ES" sz="1400" dirty="0"/>
              <a:t>Wikipedia</a:t>
            </a:r>
          </a:p>
          <a:p>
            <a:r>
              <a:rPr lang="es-ES" sz="1400" dirty="0" smtClean="0"/>
              <a:t>2001</a:t>
            </a:r>
            <a:r>
              <a:rPr lang="es-ES" sz="1400" dirty="0"/>
              <a:t>	</a:t>
            </a:r>
            <a:r>
              <a:rPr lang="es-ES" sz="1400" dirty="0" smtClean="0"/>
              <a:t>- Los </a:t>
            </a:r>
            <a:r>
              <a:rPr lang="es-ES" sz="1400" dirty="0"/>
              <a:t>ataques terroristas de Al-Qaeda: 9/11 (Torres Gemelas), 11-M (Atocha) y 7/07 (Londres)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El </a:t>
            </a:r>
            <a:r>
              <a:rPr lang="es-ES" sz="1400" dirty="0"/>
              <a:t>grupo terrorista irlandés IRA depone las armas y finaliza su lucha armada.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El </a:t>
            </a:r>
            <a:r>
              <a:rPr lang="es-ES" sz="1400" dirty="0"/>
              <a:t>“corralito” y la crisis político-económica en Argentina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Se </a:t>
            </a:r>
            <a:r>
              <a:rPr lang="es-ES" sz="1400" dirty="0"/>
              <a:t>desintegra el transbordador espacial Columbia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Capturan </a:t>
            </a:r>
            <a:r>
              <a:rPr lang="es-ES" sz="1400" dirty="0"/>
              <a:t>a Saddam Hussein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Facebook</a:t>
            </a:r>
            <a:endParaRPr lang="es-ES" sz="1400" dirty="0"/>
          </a:p>
          <a:p>
            <a:r>
              <a:rPr lang="es-ES" sz="1400" dirty="0"/>
              <a:t>	</a:t>
            </a:r>
            <a:r>
              <a:rPr lang="es-ES" sz="1400" dirty="0" smtClean="0"/>
              <a:t>- Comenzamos </a:t>
            </a:r>
            <a:r>
              <a:rPr lang="es-ES" sz="1400" dirty="0"/>
              <a:t>a </a:t>
            </a:r>
            <a:r>
              <a:rPr lang="es-ES" sz="1400" dirty="0" err="1"/>
              <a:t>Googlear</a:t>
            </a:r>
            <a:endParaRPr lang="es-ES" sz="1400" dirty="0"/>
          </a:p>
          <a:p>
            <a:r>
              <a:rPr lang="es-ES" sz="1400" dirty="0"/>
              <a:t>	</a:t>
            </a:r>
            <a:r>
              <a:rPr lang="es-ES" sz="1400" dirty="0" smtClean="0"/>
              <a:t>- Primera </a:t>
            </a:r>
            <a:r>
              <a:rPr lang="es-ES" sz="1400" dirty="0"/>
              <a:t>Constitución de la UE. Rechazo popular en Francia y en los Países Bajos 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Putin </a:t>
            </a:r>
            <a:r>
              <a:rPr lang="es-ES" sz="1400" dirty="0"/>
              <a:t>en Rusia, Bush en USA, Merkel en Alemania. Muere Arafat y procesan a Pinochet</a:t>
            </a:r>
          </a:p>
          <a:p>
            <a:r>
              <a:rPr lang="es-ES" sz="1400" dirty="0"/>
              <a:t>2004	</a:t>
            </a:r>
            <a:r>
              <a:rPr lang="es-ES" sz="1400" dirty="0" smtClean="0"/>
              <a:t>- Terremoto </a:t>
            </a:r>
            <a:r>
              <a:rPr lang="es-ES" sz="1400" dirty="0"/>
              <a:t>y tsunami, el desastre asiático del 2004 (230.000 personas mueres en 12 países)</a:t>
            </a:r>
          </a:p>
          <a:p>
            <a:r>
              <a:rPr lang="es-ES" sz="1400" dirty="0"/>
              <a:t>2005	</a:t>
            </a:r>
            <a:r>
              <a:rPr lang="es-ES" sz="1400" dirty="0" smtClean="0"/>
              <a:t>- Muere </a:t>
            </a:r>
            <a:r>
              <a:rPr lang="es-ES" sz="1400" dirty="0"/>
              <a:t>el papa Juan Pablo II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Katrina</a:t>
            </a:r>
            <a:endParaRPr lang="es-ES" sz="1400" dirty="0"/>
          </a:p>
          <a:p>
            <a:r>
              <a:rPr lang="es-ES" sz="1400" dirty="0"/>
              <a:t>2007	</a:t>
            </a:r>
            <a:r>
              <a:rPr lang="es-ES" sz="1400" dirty="0" smtClean="0"/>
              <a:t>- iPhone (1.4MM vendidos)</a:t>
            </a:r>
            <a:endParaRPr lang="es-ES" sz="1400" dirty="0"/>
          </a:p>
          <a:p>
            <a:r>
              <a:rPr lang="es-ES" sz="1400" dirty="0"/>
              <a:t>2008	</a:t>
            </a:r>
            <a:r>
              <a:rPr lang="es-ES" sz="1400" dirty="0" smtClean="0"/>
              <a:t>- Barack </a:t>
            </a:r>
            <a:r>
              <a:rPr lang="es-ES" sz="1400" dirty="0"/>
              <a:t>Obama, primer presidente afroamericano de EE.UU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</a:t>
            </a:r>
            <a:r>
              <a:rPr lang="es-ES" sz="1400" dirty="0" err="1" smtClean="0"/>
              <a:t>bitcoin</a:t>
            </a:r>
            <a:endParaRPr lang="es-ES" sz="1400" dirty="0"/>
          </a:p>
          <a:p>
            <a:r>
              <a:rPr lang="es-ES" sz="1400" dirty="0"/>
              <a:t>	</a:t>
            </a:r>
            <a:r>
              <a:rPr lang="es-ES" sz="1400" dirty="0" smtClean="0"/>
              <a:t>- Gripe </a:t>
            </a:r>
            <a:r>
              <a:rPr lang="es-ES" sz="1400" dirty="0"/>
              <a:t>A H1N1</a:t>
            </a:r>
          </a:p>
          <a:p>
            <a:r>
              <a:rPr lang="es-ES" sz="1400" dirty="0"/>
              <a:t>	</a:t>
            </a:r>
            <a:r>
              <a:rPr lang="es-ES" sz="1400" dirty="0" smtClean="0"/>
              <a:t>- Avatar </a:t>
            </a:r>
            <a:r>
              <a:rPr lang="es-ES" sz="1400" dirty="0"/>
              <a:t>(biodiversidad, el heroísmo y el capitalismo): 2.7BB de recaudación</a:t>
            </a:r>
            <a:r>
              <a:rPr lang="es-ES" sz="1400" dirty="0" smtClean="0"/>
              <a:t>.</a:t>
            </a:r>
            <a:endParaRPr lang="es-ES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000" y="2020974"/>
            <a:ext cx="1800000" cy="25428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433" y="2747963"/>
            <a:ext cx="1800000" cy="2542857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96" y="4895327"/>
            <a:ext cx="2368637" cy="1420685"/>
          </a:xfrm>
          <a:prstGeom prst="rect">
            <a:avLst/>
          </a:prstGeom>
          <a:ln>
            <a:solidFill>
              <a:srgbClr val="067F9C"/>
            </a:solidFill>
          </a:ln>
        </p:spPr>
      </p:pic>
    </p:spTree>
    <p:extLst>
      <p:ext uri="{BB962C8B-B14F-4D97-AF65-F5344CB8AC3E}">
        <p14:creationId xmlns:p14="http://schemas.microsoft.com/office/powerpoint/2010/main" val="302535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792" flipH="1">
            <a:off x="9848522" y="1112166"/>
            <a:ext cx="1856061" cy="1752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s-ES" dirty="0" smtClean="0"/>
              <a:t>El Objetivo de la Editora (LN, año 2005)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6315" y="1681656"/>
            <a:ext cx="11482926" cy="4698124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AR" dirty="0"/>
              <a:t>Desarrollar un </a:t>
            </a:r>
            <a:r>
              <a:rPr lang="es-AR" dirty="0" smtClean="0"/>
              <a:t>aplicativo que </a:t>
            </a:r>
            <a:r>
              <a:rPr lang="es-AR" dirty="0"/>
              <a:t>permita realizar la </a:t>
            </a:r>
            <a:r>
              <a:rPr lang="es-AR" u="sng" dirty="0"/>
              <a:t>previsión de la </a:t>
            </a:r>
            <a:r>
              <a:rPr lang="es-AR" u="sng" dirty="0" smtClean="0"/>
              <a:t>demanda                                 periódica </a:t>
            </a:r>
            <a:r>
              <a:rPr lang="es-AR" u="sng" dirty="0"/>
              <a:t>de los múltiples productos editados y distribuidos por </a:t>
            </a:r>
            <a:r>
              <a:rPr lang="es-AR" u="sng" dirty="0" smtClean="0"/>
              <a:t>LN</a:t>
            </a:r>
          </a:p>
          <a:p>
            <a:pPr marL="1174750" lvl="2" indent="0">
              <a:buNone/>
            </a:pPr>
            <a:r>
              <a:rPr lang="es-AR" sz="1600" dirty="0" smtClean="0"/>
              <a:t>Había </a:t>
            </a:r>
            <a:r>
              <a:rPr lang="es-AR" sz="1600" dirty="0"/>
              <a:t>2 sistemas que administran la circulación de ejemplares:</a:t>
            </a:r>
          </a:p>
          <a:p>
            <a:pPr marL="1771650" lvl="3" indent="-400050">
              <a:spcBef>
                <a:spcPts val="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s-AR" sz="1600" dirty="0">
                <a:solidFill>
                  <a:schemeClr val="tx1"/>
                </a:solidFill>
              </a:rPr>
              <a:t>El sistema de Distribución y Logística (SAP)</a:t>
            </a:r>
          </a:p>
          <a:p>
            <a:pPr marL="1771650" lvl="3" indent="-400050">
              <a:spcBef>
                <a:spcPts val="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s-AR" sz="1600" dirty="0">
                <a:solidFill>
                  <a:schemeClr val="tx1"/>
                </a:solidFill>
              </a:rPr>
              <a:t>El sistema </a:t>
            </a:r>
            <a:r>
              <a:rPr lang="es-AR" sz="1600" dirty="0" smtClean="0">
                <a:solidFill>
                  <a:schemeClr val="tx1"/>
                </a:solidFill>
              </a:rPr>
              <a:t>(</a:t>
            </a:r>
            <a:r>
              <a:rPr lang="es-AR" sz="1600" dirty="0" err="1" smtClean="0">
                <a:solidFill>
                  <a:schemeClr val="tx1"/>
                </a:solidFill>
              </a:rPr>
              <a:t>PreDeMan</a:t>
            </a:r>
            <a:r>
              <a:rPr lang="es-AR" sz="1600" dirty="0" smtClean="0">
                <a:solidFill>
                  <a:schemeClr val="tx1"/>
                </a:solidFill>
              </a:rPr>
              <a:t>, AIS Barcelona) realizaba </a:t>
            </a:r>
            <a:r>
              <a:rPr lang="es-AR" sz="1600" dirty="0">
                <a:solidFill>
                  <a:schemeClr val="tx1"/>
                </a:solidFill>
              </a:rPr>
              <a:t>el cálculo de la previsión de demanda:</a:t>
            </a:r>
          </a:p>
          <a:p>
            <a:pPr lvl="4">
              <a:spcBef>
                <a:spcPts val="0"/>
              </a:spcBef>
              <a:spcAft>
                <a:spcPts val="600"/>
              </a:spcAft>
            </a:pPr>
            <a:r>
              <a:rPr lang="es-AR" sz="1600" dirty="0" smtClean="0"/>
              <a:t>Era </a:t>
            </a:r>
            <a:r>
              <a:rPr lang="es-AR" sz="1600" dirty="0"/>
              <a:t>un enlatado, no </a:t>
            </a:r>
            <a:r>
              <a:rPr lang="es-AR" sz="1600" dirty="0" smtClean="0"/>
              <a:t>convivía </a:t>
            </a:r>
            <a:r>
              <a:rPr lang="es-AR" sz="1600" dirty="0"/>
              <a:t>con la BD ni con los aplicativos de </a:t>
            </a:r>
            <a:r>
              <a:rPr lang="es-AR" sz="1600" dirty="0" smtClean="0"/>
              <a:t>LN</a:t>
            </a:r>
            <a:endParaRPr lang="es-AR" sz="1600" dirty="0"/>
          </a:p>
          <a:p>
            <a:pPr lvl="4">
              <a:spcBef>
                <a:spcPts val="0"/>
              </a:spcBef>
              <a:spcAft>
                <a:spcPts val="600"/>
              </a:spcAft>
            </a:pPr>
            <a:r>
              <a:rPr lang="es-AR" sz="1600" dirty="0" smtClean="0"/>
              <a:t>1 solo producto (LN tiene muchos productos: diario, revistas, coleccionables)</a:t>
            </a:r>
          </a:p>
          <a:p>
            <a:pPr lvl="4">
              <a:spcBef>
                <a:spcPts val="0"/>
              </a:spcBef>
              <a:spcAft>
                <a:spcPts val="600"/>
              </a:spcAft>
            </a:pPr>
            <a:r>
              <a:rPr lang="es-AR" sz="1600" dirty="0" smtClean="0"/>
              <a:t>Con </a:t>
            </a:r>
            <a:r>
              <a:rPr lang="es-AR" dirty="0" err="1" smtClean="0"/>
              <a:t>PreDeMan</a:t>
            </a:r>
            <a:r>
              <a:rPr lang="es-AR" dirty="0" smtClean="0"/>
              <a:t> bajaron las devoluciones del 30% al 19%</a:t>
            </a:r>
            <a:endParaRPr lang="es-AR" dirty="0"/>
          </a:p>
          <a:p>
            <a:pPr marL="354013" indent="-354013">
              <a:spcAft>
                <a:spcPts val="600"/>
              </a:spcAft>
              <a:buFont typeface="+mj-lt"/>
              <a:buAutoNum type="arabicPeriod"/>
            </a:pPr>
            <a:r>
              <a:rPr lang="es-AR" dirty="0" smtClean="0"/>
              <a:t>Mejorar </a:t>
            </a:r>
            <a:r>
              <a:rPr lang="es-AR" dirty="0"/>
              <a:t>la predicción reduciendo drásticamente el volumen de </a:t>
            </a:r>
            <a:r>
              <a:rPr lang="es-AR" dirty="0" smtClean="0"/>
              <a:t>devoluciones, respetando la </a:t>
            </a:r>
            <a:r>
              <a:rPr lang="es-AR" i="1" dirty="0" smtClean="0"/>
              <a:t>devolución objeto</a:t>
            </a:r>
            <a:r>
              <a:rPr lang="es-AR" dirty="0" smtClean="0"/>
              <a:t>. </a:t>
            </a:r>
            <a:endParaRPr lang="es-AR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AR" dirty="0" smtClean="0"/>
              <a:t>Sumar “atributos” a la predicción, por ejemplo: </a:t>
            </a:r>
            <a:r>
              <a:rPr lang="es-AR" dirty="0"/>
              <a:t>datos de Agentes, Productos, Historia de Ventas, Historia de </a:t>
            </a:r>
            <a:r>
              <a:rPr lang="es-AR" dirty="0" smtClean="0"/>
              <a:t>Devoluciones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s-AR" dirty="0" smtClean="0"/>
              <a:t>Integrarse </a:t>
            </a:r>
            <a:r>
              <a:rPr lang="es-AR" dirty="0"/>
              <a:t>con los sistemas de </a:t>
            </a:r>
            <a:r>
              <a:rPr lang="es-AR" dirty="0" smtClean="0"/>
              <a:t>LN.</a:t>
            </a:r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AR" u="sng" dirty="0" smtClean="0"/>
          </a:p>
        </p:txBody>
      </p:sp>
      <p:cxnSp>
        <p:nvCxnSpPr>
          <p:cNvPr id="5" name="Conector recto 4"/>
          <p:cNvCxnSpPr/>
          <p:nvPr/>
        </p:nvCxnSpPr>
        <p:spPr>
          <a:xfrm>
            <a:off x="1612486" y="2448232"/>
            <a:ext cx="9837" cy="1759974"/>
          </a:xfrm>
          <a:prstGeom prst="line">
            <a:avLst/>
          </a:prstGeom>
          <a:ln w="28575">
            <a:solidFill>
              <a:srgbClr val="067F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s-ES" dirty="0" smtClean="0"/>
              <a:t>¿Qué es un Agente?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5238974"/>
          </a:xfrm>
        </p:spPr>
        <p:txBody>
          <a:bodyPr/>
          <a:lstStyle/>
          <a:p>
            <a:pPr marL="450850" lvl="2" indent="0">
              <a:spcAft>
                <a:spcPts val="0"/>
              </a:spcAft>
              <a:buNone/>
              <a:tabLst>
                <a:tab pos="450850" algn="l"/>
              </a:tabLst>
            </a:pPr>
            <a:r>
              <a:rPr lang="es-ES" sz="2800" dirty="0" smtClean="0"/>
              <a:t>600 </a:t>
            </a:r>
            <a:r>
              <a:rPr lang="es-ES" sz="2800" dirty="0"/>
              <a:t>Agentes CABA y </a:t>
            </a:r>
            <a:r>
              <a:rPr lang="es-ES" sz="2800" dirty="0" smtClean="0"/>
              <a:t>GCBA</a:t>
            </a:r>
          </a:p>
          <a:p>
            <a:pPr marL="450850" lvl="2" indent="0">
              <a:spcAft>
                <a:spcPts val="0"/>
              </a:spcAft>
              <a:buNone/>
              <a:tabLst>
                <a:tab pos="450850" algn="l"/>
              </a:tabLst>
            </a:pPr>
            <a:r>
              <a:rPr lang="es-ES" sz="2800" dirty="0" smtClean="0"/>
              <a:t>700 </a:t>
            </a:r>
            <a:r>
              <a:rPr lang="es-ES" sz="2800" dirty="0"/>
              <a:t>Agentes </a:t>
            </a:r>
            <a:r>
              <a:rPr lang="es-ES" sz="2800" dirty="0" smtClean="0"/>
              <a:t>Interior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467" y="2983489"/>
            <a:ext cx="4028915" cy="28626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792" flipH="1">
            <a:off x="9848522" y="1112166"/>
            <a:ext cx="185606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5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792" flipH="1">
            <a:off x="9848522" y="1112166"/>
            <a:ext cx="1856061" cy="1752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s-ES" dirty="0"/>
              <a:t>El Objetivo bajado a Tierra </a:t>
            </a:r>
          </a:p>
        </p:txBody>
      </p:sp>
      <p:pic>
        <p:nvPicPr>
          <p:cNvPr id="7" name="Picture 16" descr="VersionesQD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44" y="1322585"/>
            <a:ext cx="4366035" cy="52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noProof="1" smtClean="0"/>
              <a:t>Serie de Ventas de un Agente</a:t>
            </a:r>
            <a:endParaRPr lang="es-ES" noProof="1"/>
          </a:p>
        </p:txBody>
      </p:sp>
      <p:pic>
        <p:nvPicPr>
          <p:cNvPr id="9" name="Marcador de posición de imagen 8" descr="Marcador de posición de imagen de diapositiva">
            <a:extLst>
              <a:ext uri="{FF2B5EF4-FFF2-40B4-BE49-F238E27FC236}">
                <a16:creationId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660613"/>
            <a:ext cx="12192001" cy="2743438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10668000" y="5238893"/>
            <a:ext cx="152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Instancias	840</a:t>
            </a:r>
          </a:p>
          <a:p>
            <a:r>
              <a:rPr lang="es-ES" sz="1100" dirty="0">
                <a:solidFill>
                  <a:schemeClr val="bg1"/>
                </a:solidFill>
              </a:rPr>
              <a:t>Min	250</a:t>
            </a:r>
          </a:p>
          <a:p>
            <a:r>
              <a:rPr lang="es-ES" sz="1100" dirty="0">
                <a:solidFill>
                  <a:schemeClr val="bg1"/>
                </a:solidFill>
              </a:rPr>
              <a:t>Max	574</a:t>
            </a:r>
          </a:p>
          <a:p>
            <a:r>
              <a:rPr lang="es-ES" sz="1100" dirty="0" err="1">
                <a:solidFill>
                  <a:schemeClr val="bg1"/>
                </a:solidFill>
              </a:rPr>
              <a:t>Prom</a:t>
            </a:r>
            <a:r>
              <a:rPr lang="es-ES" sz="1100" dirty="0">
                <a:solidFill>
                  <a:schemeClr val="bg1"/>
                </a:solidFill>
              </a:rPr>
              <a:t>	374</a:t>
            </a:r>
          </a:p>
        </p:txBody>
      </p:sp>
    </p:spTree>
    <p:extLst>
      <p:ext uri="{BB962C8B-B14F-4D97-AF65-F5344CB8AC3E}">
        <p14:creationId xmlns:p14="http://schemas.microsoft.com/office/powerpoint/2010/main" val="417705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noProof="1" smtClean="0"/>
              <a:t>Serie de Ventas de otro Agente (estacional)</a:t>
            </a:r>
            <a:endParaRPr lang="es-ES" noProof="1"/>
          </a:p>
        </p:txBody>
      </p:sp>
      <p:pic>
        <p:nvPicPr>
          <p:cNvPr id="9" name="Marcador de posición de imagen 8" descr="Marcador de posición de imagen de diapositiva">
            <a:extLst>
              <a:ext uri="{FF2B5EF4-FFF2-40B4-BE49-F238E27FC236}">
                <a16:creationId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57600"/>
            <a:ext cx="12192000" cy="2705621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</p:pic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028506"/>
              </p:ext>
            </p:extLst>
          </p:nvPr>
        </p:nvGraphicFramePr>
        <p:xfrm>
          <a:off x="10434574" y="5225261"/>
          <a:ext cx="16192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name="Hoja de cálculo" r:id="rId6" imgW="1619040" imgH="771525" progId="Excel.Sheet.12">
                  <p:embed/>
                </p:oleObj>
              </mc:Choice>
              <mc:Fallback>
                <p:oleObj name="Hoja de cálculo" r:id="rId6" imgW="1619040" imgH="771525" progId="Excel.Sheet.12">
                  <p:embed/>
                  <p:pic>
                    <p:nvPicPr>
                      <p:cNvPr id="18" name="Objeto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34574" y="5225261"/>
                        <a:ext cx="1619250" cy="771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056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noProof="1" smtClean="0"/>
              <a:t>Atributos y Decisiones previas</a:t>
            </a:r>
            <a:endParaRPr lang="es-ES" noProof="1"/>
          </a:p>
        </p:txBody>
      </p:sp>
      <p:pic>
        <p:nvPicPr>
          <p:cNvPr id="9" name="Marcador de posición de imagen 8" descr="Marcador de posición de imagen de diapositiva">
            <a:extLst>
              <a:ext uri="{FF2B5EF4-FFF2-40B4-BE49-F238E27FC236}">
                <a16:creationId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525840"/>
            <a:ext cx="2820761" cy="334508"/>
          </a:xfrm>
        </p:spPr>
        <p:txBody>
          <a:bodyPr rtlCol="0"/>
          <a:lstStyle/>
          <a:p>
            <a:pPr rtl="0"/>
            <a:r>
              <a:rPr lang="es-ES" u="sng" noProof="1" smtClean="0"/>
              <a:t>Datos faltantes de Ventas</a:t>
            </a:r>
            <a:endParaRPr lang="es-ES" u="sng" noProof="1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525840"/>
            <a:ext cx="2820761" cy="334508"/>
          </a:xfrm>
        </p:spPr>
        <p:txBody>
          <a:bodyPr rtlCol="0"/>
          <a:lstStyle/>
          <a:p>
            <a:pPr rtl="0"/>
            <a:r>
              <a:rPr lang="es-ES" u="sng" noProof="1" smtClean="0"/>
              <a:t>Coleccionables</a:t>
            </a:r>
            <a:endParaRPr lang="es-ES" u="sng" noProof="1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525840"/>
            <a:ext cx="2820761" cy="334508"/>
          </a:xfrm>
        </p:spPr>
        <p:txBody>
          <a:bodyPr lIns="0" rIns="0" rtlCol="0"/>
          <a:lstStyle/>
          <a:p>
            <a:pPr rtl="0"/>
            <a:r>
              <a:rPr lang="es-ES" u="sng" noProof="1" smtClean="0"/>
              <a:t>Revistas (Tapa y tendencia)</a:t>
            </a:r>
            <a:endParaRPr lang="es-ES" u="sng" noProof="1"/>
          </a:p>
        </p:txBody>
      </p:sp>
      <p:pic>
        <p:nvPicPr>
          <p:cNvPr id="7170" name="Picture 2" descr="ajustesSeries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0" y="3943350"/>
            <a:ext cx="4050227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825" y="4071937"/>
            <a:ext cx="3562350" cy="2657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916" y="4138051"/>
            <a:ext cx="35909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4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noProof="1" smtClean="0"/>
              <a:t>Series y Decisiones finales</a:t>
            </a:r>
            <a:endParaRPr lang="es-ES" noProof="1"/>
          </a:p>
        </p:txBody>
      </p:sp>
      <p:pic>
        <p:nvPicPr>
          <p:cNvPr id="9" name="Marcador de posición de imagen 8" descr="Marcador de posición de imagen de diapositiva">
            <a:extLst>
              <a:ext uri="{FF2B5EF4-FFF2-40B4-BE49-F238E27FC236}">
                <a16:creationId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353" y="3539402"/>
            <a:ext cx="4860099" cy="334508"/>
          </a:xfrm>
        </p:spPr>
        <p:txBody>
          <a:bodyPr rtlCol="0"/>
          <a:lstStyle/>
          <a:p>
            <a:pPr rtl="0"/>
            <a:r>
              <a:rPr lang="es-ES" u="sng" noProof="1" smtClean="0"/>
              <a:t>Una serie (Producto = Diario LN)</a:t>
            </a:r>
            <a:endParaRPr lang="es-ES" u="sng" noProof="1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42744" y="3539402"/>
            <a:ext cx="2820761" cy="334508"/>
          </a:xfrm>
        </p:spPr>
        <p:txBody>
          <a:bodyPr lIns="0" rIns="0" rtlCol="0"/>
          <a:lstStyle/>
          <a:p>
            <a:pPr rtl="0"/>
            <a:r>
              <a:rPr lang="es-ES" u="sng" noProof="1" smtClean="0"/>
              <a:t>Objetivo del predictor</a:t>
            </a:r>
            <a:endParaRPr lang="es-ES" u="sng" noProof="1"/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378923"/>
              </p:ext>
            </p:extLst>
          </p:nvPr>
        </p:nvGraphicFramePr>
        <p:xfrm>
          <a:off x="6205335" y="4186859"/>
          <a:ext cx="5495581" cy="214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6" name="Visio" r:id="rId5" imgW="5766206" imgH="2251862" progId="Visio.Drawing.11">
                  <p:embed/>
                </p:oleObj>
              </mc:Choice>
              <mc:Fallback>
                <p:oleObj name="Visio" r:id="rId5" imgW="5766206" imgH="2251862" progId="Visio.Drawing.11">
                  <p:embed/>
                  <p:pic>
                    <p:nvPicPr>
                      <p:cNvPr id="1986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5335" y="4186859"/>
                        <a:ext cx="5495581" cy="214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14" y="3782512"/>
            <a:ext cx="57340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El Proyecto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Minería de Datos, Modelización y Aplicativo de Gestión</a:t>
            </a:r>
            <a:endParaRPr lang="es-ES" dirty="0"/>
          </a:p>
        </p:txBody>
      </p:sp>
      <p:sp>
        <p:nvSpPr>
          <p:cNvPr id="16" name="Rectángulo 15" descr="Bloque de fondo de número de diapositiva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smtClean="0">
                <a:solidFill>
                  <a:schemeClr val="bg1"/>
                </a:solidFill>
              </a:rPr>
              <a:pPr rtl="0"/>
              <a:t>18</a:t>
            </a:fld>
            <a:endParaRPr lang="es-ES" b="1">
              <a:solidFill>
                <a:schemeClr val="bg1"/>
              </a:solidFill>
            </a:endParaRPr>
          </a:p>
        </p:txBody>
      </p:sp>
      <p:pic>
        <p:nvPicPr>
          <p:cNvPr id="5" name="Marcador de posición de imagen 4"/>
          <p:cNvPicPr>
            <a:picLocks noGrp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6750"/>
            <a:ext cx="12192000" cy="2441250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27"/>
            <a:ext cx="1219200" cy="11811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2800" y="-8427"/>
            <a:ext cx="1219200" cy="11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3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s-ES" dirty="0" smtClean="0"/>
              <a:t>Modelos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5238974"/>
          </a:xfrm>
        </p:spPr>
        <p:txBody>
          <a:bodyPr/>
          <a:lstStyle/>
          <a:p>
            <a:pPr marL="1014413" lvl="1" indent="0">
              <a:spcAft>
                <a:spcPts val="0"/>
              </a:spcAft>
              <a:buNone/>
            </a:pPr>
            <a:endParaRPr lang="es-ES" sz="1800" dirty="0"/>
          </a:p>
          <a:p>
            <a:pPr marL="206375" indent="0">
              <a:spcAft>
                <a:spcPts val="0"/>
              </a:spcAft>
              <a:buNone/>
            </a:pPr>
            <a:r>
              <a:rPr lang="es-ES" sz="2000" b="1" dirty="0" smtClean="0"/>
              <a:t>Clusterización </a:t>
            </a:r>
            <a:r>
              <a:rPr lang="es-ES" sz="2000" b="1" dirty="0"/>
              <a:t>de Agentes</a:t>
            </a:r>
            <a:r>
              <a:rPr lang="es-ES" sz="2000" b="1" dirty="0" smtClean="0"/>
              <a:t>:</a:t>
            </a:r>
          </a:p>
          <a:p>
            <a:pPr marL="1243013" lvl="1">
              <a:spcAft>
                <a:spcPts val="0"/>
              </a:spcAft>
              <a:buFont typeface="Century Gothic" panose="020B0502020202020204" pitchFamily="34" charset="0"/>
              <a:buChar char="–"/>
            </a:pPr>
            <a:r>
              <a:rPr lang="es-ES" sz="1800" dirty="0"/>
              <a:t>P</a:t>
            </a:r>
            <a:r>
              <a:rPr lang="es-ES" sz="1800" dirty="0" smtClean="0"/>
              <a:t>oblación de la localidad</a:t>
            </a:r>
          </a:p>
          <a:p>
            <a:pPr marL="1243013" lvl="1">
              <a:spcAft>
                <a:spcPts val="0"/>
              </a:spcAft>
              <a:buFont typeface="Century Gothic" panose="020B0502020202020204" pitchFamily="34" charset="0"/>
              <a:buChar char="–"/>
            </a:pPr>
            <a:r>
              <a:rPr lang="es-ES" sz="1800" dirty="0" smtClean="0"/>
              <a:t>Estacionalidad</a:t>
            </a:r>
          </a:p>
          <a:p>
            <a:pPr marL="1014413" lvl="1" indent="0">
              <a:spcAft>
                <a:spcPts val="0"/>
              </a:spcAft>
              <a:buNone/>
            </a:pPr>
            <a:endParaRPr lang="es-ES" sz="1800" dirty="0" smtClean="0"/>
          </a:p>
          <a:p>
            <a:pPr marL="206375" indent="0">
              <a:spcAft>
                <a:spcPts val="0"/>
              </a:spcAft>
              <a:buNone/>
            </a:pPr>
            <a:r>
              <a:rPr lang="es-ES" sz="2000" b="1" dirty="0" smtClean="0"/>
              <a:t>Predicción de demanda y devoluciones:</a:t>
            </a:r>
          </a:p>
          <a:p>
            <a:pPr marL="1243013" lvl="1">
              <a:spcAft>
                <a:spcPts val="0"/>
              </a:spcAft>
              <a:buFont typeface="Century Gothic" panose="020B0502020202020204" pitchFamily="34" charset="0"/>
              <a:buChar char="–"/>
            </a:pPr>
            <a:r>
              <a:rPr lang="es-ES" sz="1800" dirty="0" smtClean="0"/>
              <a:t>1.100 </a:t>
            </a:r>
            <a:r>
              <a:rPr lang="es-ES" sz="1800" dirty="0"/>
              <a:t>series por cada uno de los 30 Productos</a:t>
            </a:r>
          </a:p>
          <a:p>
            <a:pPr marL="1243013" lvl="1">
              <a:spcAft>
                <a:spcPts val="0"/>
              </a:spcAft>
              <a:buFont typeface="Century Gothic" panose="020B0502020202020204" pitchFamily="34" charset="0"/>
              <a:buChar char="–"/>
            </a:pPr>
            <a:r>
              <a:rPr lang="es-ES" sz="1800" dirty="0"/>
              <a:t>3 años de Instancias activas (FIFO)</a:t>
            </a:r>
          </a:p>
          <a:p>
            <a:pPr marL="1243013" lvl="1">
              <a:spcAft>
                <a:spcPts val="0"/>
              </a:spcAft>
              <a:buFont typeface="Century Gothic" panose="020B0502020202020204" pitchFamily="34" charset="0"/>
              <a:buChar char="–"/>
            </a:pPr>
            <a:r>
              <a:rPr lang="es-ES" sz="1800" dirty="0"/>
              <a:t>Eventos Locales y Eventos </a:t>
            </a:r>
            <a:r>
              <a:rPr lang="es-ES" sz="1800" dirty="0" smtClean="0"/>
              <a:t>Internacionales</a:t>
            </a:r>
          </a:p>
          <a:p>
            <a:pPr marL="1243013" lvl="1">
              <a:spcAft>
                <a:spcPts val="0"/>
              </a:spcAft>
              <a:buFont typeface="Century Gothic" panose="020B0502020202020204" pitchFamily="34" charset="0"/>
              <a:buChar char="–"/>
            </a:pPr>
            <a:r>
              <a:rPr lang="es-ES" sz="1800" dirty="0" smtClean="0"/>
              <a:t>Series </a:t>
            </a:r>
            <a:r>
              <a:rPr lang="es-ES" sz="1800" dirty="0"/>
              <a:t>temporales (ARIMA) ajustadas por análisis multifactorial</a:t>
            </a:r>
          </a:p>
          <a:p>
            <a:pPr marL="1243013" lvl="1">
              <a:spcAft>
                <a:spcPts val="0"/>
              </a:spcAft>
              <a:buFont typeface="Century Gothic" panose="020B0502020202020204" pitchFamily="34" charset="0"/>
              <a:buChar char="–"/>
            </a:pPr>
            <a:endParaRPr lang="es-ES" sz="1800" dirty="0"/>
          </a:p>
          <a:p>
            <a:pPr marL="914400" lvl="2" indent="0">
              <a:spcAft>
                <a:spcPts val="0"/>
              </a:spcAft>
              <a:buNone/>
            </a:pPr>
            <a:endParaRPr lang="es-ES" sz="1800" dirty="0" smtClean="0"/>
          </a:p>
          <a:p>
            <a:pPr>
              <a:spcAft>
                <a:spcPts val="1800"/>
              </a:spcAft>
            </a:pPr>
            <a:endParaRPr lang="es-ES" sz="2000" dirty="0"/>
          </a:p>
        </p:txBody>
      </p:sp>
      <p:pic>
        <p:nvPicPr>
          <p:cNvPr id="4" name="Imagen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3000" y="1629000"/>
            <a:ext cx="6858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Desarrollo de la presentación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en minutos</a:t>
            </a:r>
            <a:endParaRPr lang="es-ES" dirty="0"/>
          </a:p>
        </p:txBody>
      </p:sp>
      <p:pic>
        <p:nvPicPr>
          <p:cNvPr id="11" name="Marcador de posición de imagen 10" descr="Imagen de énfasis de diapositiva divisoria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Rectángulo 15" descr="Bloque de fondo de número de diapositiva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smtClean="0">
                <a:solidFill>
                  <a:schemeClr val="bg1"/>
                </a:solidFill>
              </a:rPr>
              <a:pPr rtl="0"/>
              <a:t>2</a:t>
            </a:fld>
            <a:endParaRPr lang="es-ES" b="1">
              <a:solidFill>
                <a:schemeClr val="bg1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081048" y="3067050"/>
            <a:ext cx="8789199" cy="1520826"/>
            <a:chOff x="2081048" y="3067050"/>
            <a:chExt cx="8789199" cy="1520826"/>
          </a:xfrm>
        </p:grpSpPr>
        <p:cxnSp>
          <p:nvCxnSpPr>
            <p:cNvPr id="8" name="Conector recto 7"/>
            <p:cNvCxnSpPr/>
            <p:nvPr/>
          </p:nvCxnSpPr>
          <p:spPr>
            <a:xfrm>
              <a:off x="2081048" y="3921000"/>
              <a:ext cx="7709264" cy="16252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>
            <a:xfrm>
              <a:off x="2081048" y="4108470"/>
              <a:ext cx="4387386" cy="16252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>
              <a:off x="2081048" y="4295940"/>
              <a:ext cx="2193693" cy="16252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adroTexto 11"/>
            <p:cNvSpPr txBox="1"/>
            <p:nvPr/>
          </p:nvSpPr>
          <p:spPr>
            <a:xfrm>
              <a:off x="10607033" y="353110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b="1" dirty="0" smtClean="0"/>
                <a:t>8</a:t>
              </a:r>
              <a:endParaRPr lang="es-ES" sz="12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6219647" y="3910256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b="1" dirty="0" smtClean="0"/>
                <a:t>4</a:t>
              </a:r>
              <a:endParaRPr lang="es-ES" sz="1200" b="1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4025953" y="4096864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b="1" dirty="0" smtClean="0"/>
                <a:t>2</a:t>
              </a:r>
              <a:endParaRPr lang="es-ES" sz="1200" b="1" dirty="0"/>
            </a:p>
          </p:txBody>
        </p:sp>
        <p:cxnSp>
          <p:nvCxnSpPr>
            <p:cNvPr id="15" name="Conector recto 14"/>
            <p:cNvCxnSpPr/>
            <p:nvPr/>
          </p:nvCxnSpPr>
          <p:spPr>
            <a:xfrm>
              <a:off x="2081048" y="4483411"/>
              <a:ext cx="1128185" cy="16252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/>
            <p:cNvSpPr txBox="1"/>
            <p:nvPr/>
          </p:nvSpPr>
          <p:spPr>
            <a:xfrm>
              <a:off x="2964632" y="4283418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b="1" dirty="0" smtClean="0"/>
                <a:t>1</a:t>
              </a:r>
              <a:endParaRPr lang="es-ES" sz="1200" b="1" dirty="0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2167225" y="3067050"/>
              <a:ext cx="956675" cy="26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PRESENTA</a:t>
              </a:r>
              <a:endParaRPr lang="es-ES" sz="1400" b="1" dirty="0"/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3417350" y="3067050"/>
              <a:ext cx="660655" cy="26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INTRO</a:t>
              </a:r>
              <a:endParaRPr lang="es-ES" sz="1400" b="1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4944703" y="3067050"/>
              <a:ext cx="873181" cy="26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EL </a:t>
              </a:r>
              <a:r>
                <a:rPr lang="es-ES" sz="1400" b="1" dirty="0" smtClean="0"/>
                <a:t>CASO</a:t>
              </a:r>
              <a:endParaRPr lang="es-ES" sz="1400" b="1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672844" y="3067050"/>
              <a:ext cx="1226887" cy="26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DESARROLLO</a:t>
              </a:r>
              <a:endParaRPr lang="es-ES" sz="1400" b="1" dirty="0"/>
            </a:p>
          </p:txBody>
        </p:sp>
        <p:cxnSp>
          <p:nvCxnSpPr>
            <p:cNvPr id="27" name="Conector recto 26"/>
            <p:cNvCxnSpPr/>
            <p:nvPr/>
          </p:nvCxnSpPr>
          <p:spPr>
            <a:xfrm>
              <a:off x="2081048" y="3733530"/>
              <a:ext cx="8774772" cy="16252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/>
            <p:cNvSpPr txBox="1"/>
            <p:nvPr/>
          </p:nvSpPr>
          <p:spPr>
            <a:xfrm>
              <a:off x="9510186" y="3721179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b="1" dirty="0" smtClean="0"/>
                <a:t>7</a:t>
              </a:r>
              <a:endParaRPr lang="es-ES" sz="1200" b="1" dirty="0"/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10014039" y="3067050"/>
              <a:ext cx="630294" cy="265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FINAL</a:t>
              </a:r>
              <a:endParaRPr lang="es-ES" sz="1400" b="1" dirty="0"/>
            </a:p>
          </p:txBody>
        </p:sp>
        <p:cxnSp>
          <p:nvCxnSpPr>
            <p:cNvPr id="19" name="Conector recto 18"/>
            <p:cNvCxnSpPr/>
            <p:nvPr/>
          </p:nvCxnSpPr>
          <p:spPr>
            <a:xfrm flipH="1">
              <a:off x="3213419" y="3154646"/>
              <a:ext cx="12438" cy="1433230"/>
            </a:xfrm>
            <a:prstGeom prst="line">
              <a:avLst/>
            </a:prstGeom>
            <a:ln w="38100">
              <a:solidFill>
                <a:srgbClr val="067F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/>
            <p:cNvCxnSpPr/>
            <p:nvPr/>
          </p:nvCxnSpPr>
          <p:spPr>
            <a:xfrm flipH="1">
              <a:off x="4274741" y="3170163"/>
              <a:ext cx="12438" cy="1248958"/>
            </a:xfrm>
            <a:prstGeom prst="line">
              <a:avLst/>
            </a:prstGeom>
            <a:ln w="38100">
              <a:solidFill>
                <a:srgbClr val="067F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/>
            <p:cNvCxnSpPr/>
            <p:nvPr/>
          </p:nvCxnSpPr>
          <p:spPr>
            <a:xfrm flipH="1">
              <a:off x="6480872" y="3154645"/>
              <a:ext cx="12438" cy="1064685"/>
            </a:xfrm>
            <a:prstGeom prst="line">
              <a:avLst/>
            </a:prstGeom>
            <a:ln w="38100">
              <a:solidFill>
                <a:srgbClr val="067F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/>
            <p:cNvCxnSpPr/>
            <p:nvPr/>
          </p:nvCxnSpPr>
          <p:spPr>
            <a:xfrm flipH="1">
              <a:off x="10855820" y="3154645"/>
              <a:ext cx="12438" cy="716615"/>
            </a:xfrm>
            <a:prstGeom prst="line">
              <a:avLst/>
            </a:prstGeom>
            <a:ln w="38100">
              <a:solidFill>
                <a:srgbClr val="067F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/>
            <p:cNvCxnSpPr/>
            <p:nvPr/>
          </p:nvCxnSpPr>
          <p:spPr>
            <a:xfrm flipH="1">
              <a:off x="9790114" y="3154645"/>
              <a:ext cx="12438" cy="859938"/>
            </a:xfrm>
            <a:prstGeom prst="line">
              <a:avLst/>
            </a:prstGeom>
            <a:ln w="38100">
              <a:solidFill>
                <a:srgbClr val="067F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759520" y="304"/>
            <a:ext cx="1432480" cy="21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r>
              <a:rPr lang="es-ES" dirty="0"/>
              <a:t>Planificación del Proyecto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12" y="1522537"/>
            <a:ext cx="7212741" cy="4622626"/>
          </a:xfrm>
          <a:prstGeom prst="rect">
            <a:avLst/>
          </a:prstGeom>
          <a:ln>
            <a:solidFill>
              <a:srgbClr val="0D839A"/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8692055" y="0"/>
            <a:ext cx="3499945" cy="1229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3000" y="1629000"/>
            <a:ext cx="6858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noProof="1" smtClean="0"/>
              <a:t>¿Quién es quién en el proyecto?</a:t>
            </a:r>
            <a:endParaRPr lang="es-ES" noProof="1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95460251-A0B7-4016-89A0-4C8BCED07B61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876"/>
            <a:ext cx="12173098" cy="1956903"/>
          </a:xfrm>
        </p:spPr>
      </p:pic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1079" y="3539402"/>
            <a:ext cx="2820761" cy="334508"/>
          </a:xfrm>
        </p:spPr>
        <p:txBody>
          <a:bodyPr rtlCol="0"/>
          <a:lstStyle/>
          <a:p>
            <a:pPr rtl="0"/>
            <a:r>
              <a:rPr lang="es-ES" u="sng" noProof="1" smtClean="0"/>
              <a:t>¿Con quién estamos?</a:t>
            </a:r>
            <a:endParaRPr lang="es-ES" u="sng" noProof="1"/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72071" y="3539402"/>
            <a:ext cx="2820761" cy="334508"/>
          </a:xfrm>
        </p:spPr>
        <p:txBody>
          <a:bodyPr lIns="0" rIns="0" rtlCol="0"/>
          <a:lstStyle/>
          <a:p>
            <a:pPr rtl="0"/>
            <a:r>
              <a:rPr lang="es-ES" u="sng" noProof="1" smtClean="0"/>
              <a:t>Equipo de Proyecto</a:t>
            </a:r>
            <a:endParaRPr lang="es-ES" u="sng" noProof="1"/>
          </a:p>
        </p:txBody>
      </p:sp>
      <p:sp>
        <p:nvSpPr>
          <p:cNvPr id="3" name="CuadroTexto 2"/>
          <p:cNvSpPr txBox="1"/>
          <p:nvPr/>
        </p:nvSpPr>
        <p:spPr>
          <a:xfrm>
            <a:off x="1392987" y="4056921"/>
            <a:ext cx="35157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67F9C"/>
              </a:buClr>
              <a:buFont typeface="Wingdings" panose="05000000000000000000" pitchFamily="2" charset="2"/>
              <a:buChar char="§"/>
            </a:pPr>
            <a:r>
              <a:rPr lang="es-ES" dirty="0" smtClean="0"/>
              <a:t>Editorial LN</a:t>
            </a:r>
          </a:p>
          <a:p>
            <a:pPr marL="285750" indent="-285750">
              <a:buClr>
                <a:srgbClr val="067F9C"/>
              </a:buClr>
              <a:buFont typeface="Wingdings" panose="05000000000000000000" pitchFamily="2" charset="2"/>
              <a:buChar char="§"/>
            </a:pPr>
            <a:r>
              <a:rPr lang="es-ES" dirty="0" smtClean="0"/>
              <a:t>Agentes CABA y GBA (600)</a:t>
            </a:r>
          </a:p>
          <a:p>
            <a:pPr marL="285750" indent="-285750">
              <a:buClr>
                <a:srgbClr val="067F9C"/>
              </a:buClr>
              <a:buFont typeface="Wingdings" panose="05000000000000000000" pitchFamily="2" charset="2"/>
              <a:buChar char="§"/>
            </a:pPr>
            <a:r>
              <a:rPr lang="es-ES" dirty="0" smtClean="0"/>
              <a:t>Agentes del Interior (700)</a:t>
            </a:r>
          </a:p>
          <a:p>
            <a:pPr marL="285750" indent="-285750">
              <a:buClr>
                <a:srgbClr val="067F9C"/>
              </a:buClr>
              <a:buFont typeface="Wingdings" panose="05000000000000000000" pitchFamily="2" charset="2"/>
              <a:buChar char="§"/>
            </a:pPr>
            <a:r>
              <a:rPr lang="es-ES" dirty="0" smtClean="0"/>
              <a:t>SDDRA</a:t>
            </a:r>
          </a:p>
          <a:p>
            <a:pPr marL="285750" indent="-285750">
              <a:buClr>
                <a:srgbClr val="067F9C"/>
              </a:buClr>
              <a:buFont typeface="Wingdings" panose="05000000000000000000" pitchFamily="2" charset="2"/>
              <a:buChar char="§"/>
            </a:pPr>
            <a:r>
              <a:rPr lang="es-ES" dirty="0" smtClean="0"/>
              <a:t>Kiosqueros</a:t>
            </a:r>
          </a:p>
          <a:p>
            <a:pPr marL="285750" indent="-285750">
              <a:buClr>
                <a:srgbClr val="067F9C"/>
              </a:buClr>
              <a:buFont typeface="Wingdings" panose="05000000000000000000" pitchFamily="2" charset="2"/>
              <a:buChar char="§"/>
            </a:pPr>
            <a:r>
              <a:rPr lang="es-ES" dirty="0" smtClean="0"/>
              <a:t>Lectores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dirty="0"/>
          </a:p>
        </p:txBody>
      </p:sp>
      <p:grpSp>
        <p:nvGrpSpPr>
          <p:cNvPr id="4" name="Grupo 3"/>
          <p:cNvGrpSpPr/>
          <p:nvPr/>
        </p:nvGrpSpPr>
        <p:grpSpPr>
          <a:xfrm>
            <a:off x="6386336" y="4056921"/>
            <a:ext cx="4792230" cy="2585323"/>
            <a:chOff x="6386336" y="4207533"/>
            <a:chExt cx="4792230" cy="2585323"/>
          </a:xfrm>
        </p:grpSpPr>
        <p:sp>
          <p:nvSpPr>
            <p:cNvPr id="13" name="CuadroTexto 12"/>
            <p:cNvSpPr txBox="1"/>
            <p:nvPr/>
          </p:nvSpPr>
          <p:spPr>
            <a:xfrm>
              <a:off x="6386336" y="4207533"/>
              <a:ext cx="270388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67F9C"/>
                </a:buClr>
              </a:pPr>
              <a:r>
                <a:rPr lang="es-ES" u="sng" dirty="0" smtClean="0"/>
                <a:t>Editorial LN</a:t>
              </a:r>
            </a:p>
            <a:p>
              <a:pPr>
                <a:buClr>
                  <a:srgbClr val="067F9C"/>
                </a:buClr>
              </a:pPr>
              <a:r>
                <a:rPr lang="es-ES" dirty="0" smtClean="0"/>
                <a:t>Negocio:</a:t>
              </a:r>
            </a:p>
            <a:p>
              <a:pPr marL="623888" lvl="1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smtClean="0"/>
                <a:t>Circulaciones</a:t>
              </a:r>
            </a:p>
            <a:p>
              <a:pPr marL="623888" lvl="1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smtClean="0"/>
                <a:t>Logística</a:t>
              </a:r>
            </a:p>
            <a:p>
              <a:pPr marL="623888" lvl="1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smtClean="0"/>
                <a:t>Suscripciones</a:t>
              </a:r>
            </a:p>
            <a:p>
              <a:pPr>
                <a:buClr>
                  <a:srgbClr val="067F9C"/>
                </a:buClr>
              </a:pPr>
              <a:r>
                <a:rPr lang="es-ES" dirty="0" smtClean="0"/>
                <a:t>Técnicos:</a:t>
              </a:r>
            </a:p>
            <a:p>
              <a:pPr marL="623888" lvl="1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/>
                <a:t>Sistemas</a:t>
              </a:r>
            </a:p>
            <a:p>
              <a:pPr marL="623888" lvl="1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err="1"/>
                <a:t>Testers</a:t>
              </a:r>
              <a:endParaRPr lang="es-ES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s-ES" dirty="0"/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8978925" y="4207533"/>
              <a:ext cx="2199641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067F9C"/>
                </a:buClr>
              </a:pPr>
              <a:r>
                <a:rPr lang="es-ES" u="sng" dirty="0" smtClean="0"/>
                <a:t>Consultora</a:t>
              </a:r>
            </a:p>
            <a:p>
              <a:pPr marL="285750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smtClean="0"/>
                <a:t>PM</a:t>
              </a:r>
            </a:p>
            <a:p>
              <a:pPr marL="285750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smtClean="0"/>
                <a:t>Líder técnico</a:t>
              </a:r>
            </a:p>
            <a:p>
              <a:pPr marL="285750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smtClean="0"/>
                <a:t>Arquitecto IT</a:t>
              </a:r>
            </a:p>
            <a:p>
              <a:pPr marL="285750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err="1" smtClean="0"/>
                <a:t>Dataminner</a:t>
              </a:r>
              <a:endParaRPr lang="es-ES" dirty="0" smtClean="0"/>
            </a:p>
            <a:p>
              <a:pPr marL="285750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smtClean="0"/>
                <a:t>Desarrolladores</a:t>
              </a:r>
            </a:p>
            <a:p>
              <a:pPr marL="285750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err="1" smtClean="0"/>
                <a:t>Maquetador</a:t>
              </a:r>
              <a:endParaRPr lang="es-ES" dirty="0" smtClean="0"/>
            </a:p>
            <a:p>
              <a:pPr marL="285750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smtClean="0"/>
                <a:t>Diseño gráfico</a:t>
              </a:r>
            </a:p>
            <a:p>
              <a:pPr marL="285750" indent="-285750">
                <a:buClr>
                  <a:srgbClr val="5B8202"/>
                </a:buClr>
                <a:buFont typeface="Wingdings" panose="05000000000000000000" pitchFamily="2" charset="2"/>
                <a:buChar char="§"/>
              </a:pPr>
              <a:r>
                <a:rPr lang="es-ES" dirty="0" smtClean="0"/>
                <a:t>QA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62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r>
              <a:rPr lang="es-ES" smtClean="0"/>
              <a:t>El </a:t>
            </a:r>
            <a:r>
              <a:rPr lang="es-ES" smtClean="0"/>
              <a:t>Procedimiento </a:t>
            </a:r>
            <a:r>
              <a:rPr lang="es-ES" sz="2400" dirty="0" smtClean="0"/>
              <a:t>(CABA)</a:t>
            </a:r>
            <a:endParaRPr lang="es-ES" dirty="0"/>
          </a:p>
        </p:txBody>
      </p:sp>
      <p:pic>
        <p:nvPicPr>
          <p:cNvPr id="3075" name="Picture 3" descr="procesoDiar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493" y="1377990"/>
            <a:ext cx="5124571" cy="548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8692055" y="0"/>
            <a:ext cx="3499945" cy="1229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2242" y="1629000"/>
            <a:ext cx="6858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3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r>
              <a:rPr lang="es-ES" dirty="0"/>
              <a:t>E</a:t>
            </a:r>
            <a:r>
              <a:rPr lang="es-ES" dirty="0" smtClean="0"/>
              <a:t>l Proceso Predictor</a:t>
            </a:r>
            <a:endParaRPr lang="es-ES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998" y="1091146"/>
            <a:ext cx="4749502" cy="5268682"/>
          </a:xfrm>
          <a:prstGeom prst="rect">
            <a:avLst/>
          </a:prstGeom>
        </p:spPr>
      </p:pic>
      <p:pic>
        <p:nvPicPr>
          <p:cNvPr id="15" name="Imagen 1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3000" y="1629000"/>
            <a:ext cx="6858000" cy="3600000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626239" y="1404020"/>
            <a:ext cx="2072059" cy="5057994"/>
            <a:chOff x="626239" y="1404020"/>
            <a:chExt cx="2072059" cy="5057994"/>
          </a:xfrm>
        </p:grpSpPr>
        <p:sp>
          <p:nvSpPr>
            <p:cNvPr id="4" name="CuadroTexto 3"/>
            <p:cNvSpPr txBox="1"/>
            <p:nvPr/>
          </p:nvSpPr>
          <p:spPr>
            <a:xfrm>
              <a:off x="630039" y="2458552"/>
              <a:ext cx="2068259" cy="319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1200" b="1" dirty="0" smtClean="0"/>
                <a:t>TAPA</a:t>
              </a:r>
              <a:endParaRPr lang="es-ES" sz="1200" b="1" dirty="0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626240" y="2867930"/>
              <a:ext cx="2068259" cy="319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1200" b="1" dirty="0" smtClean="0"/>
                <a:t>NOTAS</a:t>
              </a:r>
              <a:endParaRPr lang="es-ES" sz="1200" b="1" dirty="0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630039" y="3277308"/>
              <a:ext cx="2068259" cy="319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1200" b="1" dirty="0" smtClean="0"/>
                <a:t>ALMANAQUE</a:t>
              </a:r>
              <a:endParaRPr lang="es-ES" sz="1200" b="1" dirty="0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630039" y="4914820"/>
              <a:ext cx="2068259" cy="319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1200" b="1" dirty="0" smtClean="0"/>
                <a:t>Coleccionables</a:t>
              </a:r>
              <a:endParaRPr lang="es-ES" sz="1200" b="1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630039" y="5324198"/>
              <a:ext cx="2068259" cy="319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1200" b="1" dirty="0" smtClean="0"/>
                <a:t>Eventos</a:t>
              </a:r>
              <a:endParaRPr lang="es-ES" sz="1200" b="1" dirty="0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630039" y="5733576"/>
              <a:ext cx="2068259" cy="319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1200" b="1" dirty="0" smtClean="0"/>
                <a:t>Promociones</a:t>
              </a:r>
              <a:endParaRPr lang="es-ES" sz="1200" b="1" dirty="0"/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630039" y="6142955"/>
              <a:ext cx="2068259" cy="319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1200" b="1" dirty="0" smtClean="0"/>
                <a:t>otros</a:t>
              </a:r>
              <a:endParaRPr lang="es-ES" sz="1200" b="1" dirty="0"/>
            </a:p>
          </p:txBody>
        </p:sp>
        <p:sp>
          <p:nvSpPr>
            <p:cNvPr id="2" name="Flecha abajo 1"/>
            <p:cNvSpPr/>
            <p:nvPr/>
          </p:nvSpPr>
          <p:spPr>
            <a:xfrm>
              <a:off x="630039" y="1404020"/>
              <a:ext cx="2068259" cy="546512"/>
            </a:xfrm>
            <a:prstGeom prst="downArrow">
              <a:avLst>
                <a:gd name="adj1" fmla="val 72166"/>
                <a:gd name="adj2" fmla="val 48097"/>
              </a:avLst>
            </a:prstGeom>
            <a:solidFill>
              <a:srgbClr val="0D83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 smtClean="0">
                  <a:solidFill>
                    <a:schemeClr val="bg1"/>
                  </a:solidFill>
                </a:rPr>
                <a:t>ATRIBUTOS</a:t>
              </a:r>
              <a:endParaRPr lang="es-E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630039" y="2049174"/>
              <a:ext cx="2068259" cy="319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1200" b="1" dirty="0" smtClean="0"/>
                <a:t>PRODUCTO</a:t>
              </a:r>
              <a:endParaRPr lang="es-ES" sz="1200" b="1" dirty="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626240" y="3686686"/>
              <a:ext cx="2068259" cy="319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1200" b="1" dirty="0" smtClean="0"/>
                <a:t>CLUSTER AGENTE</a:t>
              </a:r>
              <a:endParaRPr lang="es-ES" sz="1200" b="1" dirty="0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626240" y="4096064"/>
              <a:ext cx="2068259" cy="319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1200" b="1" dirty="0" smtClean="0"/>
                <a:t>ESTACIONALIDAD</a:t>
              </a:r>
              <a:endParaRPr lang="es-ES" sz="1200" b="1" dirty="0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626239" y="4505442"/>
              <a:ext cx="2068259" cy="319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s-ES" sz="1200" b="1" dirty="0" smtClean="0"/>
                <a:t>LOCALIDAD</a:t>
              </a:r>
              <a:endParaRPr lang="es-E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19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 smtClean="0"/>
              <a:t>Componentes del aplicativo</a:t>
            </a:r>
            <a:endParaRPr lang="es-ES" dirty="0"/>
          </a:p>
        </p:txBody>
      </p:sp>
      <p:grpSp>
        <p:nvGrpSpPr>
          <p:cNvPr id="3" name="Grupo 2"/>
          <p:cNvGrpSpPr/>
          <p:nvPr/>
        </p:nvGrpSpPr>
        <p:grpSpPr>
          <a:xfrm>
            <a:off x="2061707" y="1229710"/>
            <a:ext cx="4914900" cy="5149850"/>
            <a:chOff x="3575957" y="1183504"/>
            <a:chExt cx="4914900" cy="5149850"/>
          </a:xfrm>
        </p:grpSpPr>
        <p:pic>
          <p:nvPicPr>
            <p:cNvPr id="2050" name="Picture 2" descr="DiagramaComponent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5957" y="1183504"/>
              <a:ext cx="4914900" cy="514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Elipse 1"/>
            <p:cNvSpPr/>
            <p:nvPr/>
          </p:nvSpPr>
          <p:spPr>
            <a:xfrm>
              <a:off x="3575957" y="1637805"/>
              <a:ext cx="1899933" cy="192520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7" name="Rectángulo 6"/>
          <p:cNvSpPr/>
          <p:nvPr/>
        </p:nvSpPr>
        <p:spPr>
          <a:xfrm>
            <a:off x="8692055" y="0"/>
            <a:ext cx="3499945" cy="1229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3000" y="1629000"/>
            <a:ext cx="6858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 smtClean="0"/>
              <a:t>WBS/EDT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8692055" y="0"/>
            <a:ext cx="3499945" cy="1229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3000" y="1629000"/>
            <a:ext cx="6858000" cy="3600000"/>
          </a:xfrm>
          <a:prstGeom prst="rect">
            <a:avLst/>
          </a:prstGeom>
        </p:spPr>
      </p:pic>
      <p:pic>
        <p:nvPicPr>
          <p:cNvPr id="19459" name="Picture 3" descr="wb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02" y="247459"/>
            <a:ext cx="5011198" cy="636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7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 smtClean="0"/>
              <a:t>El ÉXITO!!!!!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8692055" y="0"/>
            <a:ext cx="3499945" cy="1229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3000" y="1629000"/>
            <a:ext cx="6858000" cy="3600000"/>
          </a:xfrm>
          <a:prstGeom prst="rect">
            <a:avLst/>
          </a:prstGeom>
        </p:spPr>
      </p:pic>
      <p:sp>
        <p:nvSpPr>
          <p:cNvPr id="6" name="Marcador de tex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 txBox="1">
            <a:spLocks/>
          </p:cNvSpPr>
          <p:nvPr/>
        </p:nvSpPr>
        <p:spPr>
          <a:xfrm>
            <a:off x="1309974" y="5309653"/>
            <a:ext cx="6123681" cy="128779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noProof="1" smtClean="0"/>
              <a:t>Ventas vs Predicción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67" y="1425677"/>
            <a:ext cx="7858095" cy="3913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2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 smtClean="0"/>
              <a:t>El ÉXITO!!!!!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8692055" y="0"/>
            <a:ext cx="3499945" cy="1229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3000" y="1629000"/>
            <a:ext cx="6858000" cy="3600000"/>
          </a:xfrm>
          <a:prstGeom prst="rect">
            <a:avLst/>
          </a:prstGeom>
        </p:spPr>
      </p:pic>
      <p:sp>
        <p:nvSpPr>
          <p:cNvPr id="6" name="Marcador de tex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 txBox="1">
            <a:spLocks/>
          </p:cNvSpPr>
          <p:nvPr/>
        </p:nvSpPr>
        <p:spPr>
          <a:xfrm>
            <a:off x="1309974" y="5309653"/>
            <a:ext cx="6123681" cy="128779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b="1" noProof="1" smtClean="0"/>
              <a:t>Ventas vs Predicción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67" y="1425677"/>
            <a:ext cx="7858095" cy="3913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ángulo 1"/>
          <p:cNvSpPr/>
          <p:nvPr/>
        </p:nvSpPr>
        <p:spPr>
          <a:xfrm rot="649421">
            <a:off x="5116551" y="1610505"/>
            <a:ext cx="4116833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s-ES" sz="3600" b="1" noProof="1" smtClean="0"/>
              <a:t>Accuracy</a:t>
            </a:r>
            <a:r>
              <a:rPr lang="es-ES" sz="3600" b="1" noProof="1"/>
              <a:t>: </a:t>
            </a:r>
            <a:r>
              <a:rPr lang="es-ES" sz="3600" b="1" noProof="1">
                <a:solidFill>
                  <a:srgbClr val="FF0000"/>
                </a:solidFill>
              </a:rPr>
              <a:t>98,5%</a:t>
            </a:r>
          </a:p>
        </p:txBody>
      </p:sp>
    </p:spTree>
    <p:extLst>
      <p:ext uri="{BB962C8B-B14F-4D97-AF65-F5344CB8AC3E}">
        <p14:creationId xmlns:p14="http://schemas.microsoft.com/office/powerpoint/2010/main" val="12727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r>
              <a:rPr lang="es-ES" dirty="0"/>
              <a:t>El ÉXITO!!!!!</a:t>
            </a:r>
          </a:p>
        </p:txBody>
      </p:sp>
      <p:sp>
        <p:nvSpPr>
          <p:cNvPr id="7" name="Rectángulo 6"/>
          <p:cNvSpPr/>
          <p:nvPr/>
        </p:nvSpPr>
        <p:spPr>
          <a:xfrm>
            <a:off x="8692055" y="0"/>
            <a:ext cx="3499945" cy="1229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3000" y="1629000"/>
            <a:ext cx="6858000" cy="3600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14" y="1859980"/>
            <a:ext cx="8132517" cy="24286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7650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 smtClean="0"/>
              <a:t>Los Fracasos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8692055" y="0"/>
            <a:ext cx="3499945" cy="1229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8" name="Imagen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3000" y="1629000"/>
            <a:ext cx="6858000" cy="3600000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446315" y="1463040"/>
            <a:ext cx="8030935" cy="5238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smtClean="0"/>
              <a:t>LN ajustó el programa (proyecto de 4 meses) y nunca mas nos atendió el teléfono</a:t>
            </a:r>
          </a:p>
          <a:p>
            <a:r>
              <a:rPr lang="es-ES" sz="2000" dirty="0" smtClean="0"/>
              <a:t>Cotizamos el aplicativo y el servicio a El Mercurio (Chile), </a:t>
            </a:r>
            <a:r>
              <a:rPr lang="es-ES" sz="2000" dirty="0" err="1" smtClean="0"/>
              <a:t>Fohla</a:t>
            </a:r>
            <a:r>
              <a:rPr lang="es-ES" sz="2000" dirty="0" smtClean="0"/>
              <a:t> (San Pablo) y El Tiempo (Bogotá). No compraron.</a:t>
            </a:r>
          </a:p>
          <a:p>
            <a:endParaRPr lang="es-ES" sz="2000" dirty="0" smtClean="0"/>
          </a:p>
          <a:p>
            <a:endParaRPr lang="es-ES" sz="2000" dirty="0" smtClean="0"/>
          </a:p>
          <a:p>
            <a:r>
              <a:rPr lang="es-ES" sz="2000" dirty="0" smtClean="0"/>
              <a:t>Perdimos el Foco: Basados en la experiencia adquirida con los Clientes, diseñamos y desarrollamos varios aplicativos de gestión de marketing relacional (Pareto) y predicción de demanda (Euler), entre otros.</a:t>
            </a:r>
          </a:p>
          <a:p>
            <a:r>
              <a:rPr lang="es-ES" sz="2000" dirty="0" err="1" smtClean="0"/>
              <a:t>Arinware</a:t>
            </a:r>
            <a:r>
              <a:rPr lang="es-ES" sz="2000" dirty="0" smtClean="0"/>
              <a:t> cerró a las 14 meses de haber terminado Euler y Pareto</a:t>
            </a:r>
          </a:p>
          <a:p>
            <a:endParaRPr lang="es-ES" sz="1800" dirty="0" smtClean="0"/>
          </a:p>
          <a:p>
            <a:pPr>
              <a:spcAft>
                <a:spcPts val="1800"/>
              </a:spcAft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015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 smtClean="0"/>
              <a:t>Unas Preguntas y Dos Pedidos </a:t>
            </a:r>
            <a:endParaRPr lang="es-ES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11174185" cy="4770098"/>
          </a:xfrm>
        </p:spPr>
        <p:txBody>
          <a:bodyPr rtlCol="0"/>
          <a:lstStyle/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2"/>
            <a:r>
              <a:rPr lang="es-ES" sz="2800" dirty="0" smtClean="0"/>
              <a:t>¿Cómo te </a:t>
            </a:r>
            <a:r>
              <a:rPr lang="es-ES" sz="2800" dirty="0" err="1" smtClean="0"/>
              <a:t>mantenés</a:t>
            </a:r>
            <a:r>
              <a:rPr lang="es-ES" sz="2800" dirty="0" smtClean="0"/>
              <a:t> informados?</a:t>
            </a:r>
            <a:endParaRPr lang="es-ES" sz="2800" dirty="0"/>
          </a:p>
          <a:p>
            <a:pPr lvl="2"/>
            <a:r>
              <a:rPr lang="es-ES" sz="2800" dirty="0"/>
              <a:t>¿Alguno lee el diario? ¿Cuál?</a:t>
            </a:r>
          </a:p>
          <a:p>
            <a:pPr lvl="2"/>
            <a:r>
              <a:rPr lang="es-ES" sz="2800" dirty="0"/>
              <a:t>¿Quién de entre nosotros nunca leyó un periódico en </a:t>
            </a:r>
            <a:r>
              <a:rPr lang="es-ES" sz="2800" dirty="0" smtClean="0"/>
              <a:t>formato papel</a:t>
            </a:r>
            <a:r>
              <a:rPr lang="es-ES" sz="2800" dirty="0"/>
              <a:t>?</a:t>
            </a:r>
          </a:p>
          <a:p>
            <a:pPr lvl="0"/>
            <a:endParaRPr lang="es-E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878287" y="41387"/>
            <a:ext cx="2208937" cy="24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9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941"/>
          <a:stretch>
            <a:fillRect/>
          </a:stretch>
        </p:blipFill>
        <p:spPr/>
      </p:pic>
      <p:sp>
        <p:nvSpPr>
          <p:cNvPr id="11" name="Rectángulo 10" descr="Bloque de énfasis de título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>
                <a:solidFill>
                  <a:schemeClr val="tx1"/>
                </a:solidFill>
              </a:rPr>
              <a:t>Aplicando técnicas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smtClean="0">
                <a:solidFill>
                  <a:schemeClr val="tx1"/>
                </a:solidFill>
              </a:rPr>
              <a:t>Lo aprendido en Acámica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9" name="Rectángulo 8" descr="Bloque de fondo de número de diapositiva">
            <a:extLst>
              <a:ext uri="{FF2B5EF4-FFF2-40B4-BE49-F238E27FC236}">
                <a16:creationId xmlns:a16="http://schemas.microsoft.com/office/drawing/2014/main" id="{AC2B5667-FA20-49C2-A3CD-B275BB41F618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1F153D4-F9C1-4295-8CB0-BFC0E94D4C64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smtClean="0">
                <a:solidFill>
                  <a:schemeClr val="bg1"/>
                </a:solidFill>
              </a:rPr>
              <a:pPr rtl="0"/>
              <a:t>30</a:t>
            </a:fld>
            <a:endParaRPr lang="es-E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80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384366"/>
            <a:ext cx="4900386" cy="334508"/>
          </a:xfrm>
        </p:spPr>
        <p:txBody>
          <a:bodyPr rtlCol="0"/>
          <a:lstStyle/>
          <a:p>
            <a:pPr rtl="0"/>
            <a:r>
              <a:rPr lang="es-ES" dirty="0" smtClean="0"/>
              <a:t>Descripción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16F1686-F366-46A5-AE17-1A563B77E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384366"/>
            <a:ext cx="5116982" cy="334508"/>
          </a:xfrm>
        </p:spPr>
        <p:txBody>
          <a:bodyPr rtlCol="0"/>
          <a:lstStyle/>
          <a:p>
            <a:pPr rtl="0"/>
            <a:r>
              <a:rPr lang="es-ES" dirty="0" smtClean="0"/>
              <a:t>Relación Carga – Devoluciones (Predicción + DO)</a:t>
            </a:r>
            <a:endParaRPr lang="es-ES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 err="1" smtClean="0"/>
              <a:t>Dataset</a:t>
            </a:r>
            <a:r>
              <a:rPr lang="es-ES" dirty="0" smtClean="0"/>
              <a:t> Revista de Música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46314" y="2156688"/>
            <a:ext cx="590438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 smtClean="0"/>
              <a:t>Head</a:t>
            </a:r>
            <a:r>
              <a:rPr lang="es-ES" sz="1400" b="1" dirty="0"/>
              <a:t>:     ------------------------</a:t>
            </a:r>
          </a:p>
          <a:p>
            <a:r>
              <a:rPr lang="es-ES" sz="1400" dirty="0" smtClean="0"/>
              <a:t>	  </a:t>
            </a:r>
            <a:r>
              <a:rPr lang="es-ES" sz="1400" dirty="0" err="1"/>
              <a:t>FechaCirculacion</a:t>
            </a:r>
            <a:r>
              <a:rPr lang="es-ES" sz="1400" dirty="0"/>
              <a:t>  </a:t>
            </a:r>
            <a:r>
              <a:rPr lang="es-ES" sz="1400" dirty="0" smtClean="0"/>
              <a:t>   carga     </a:t>
            </a:r>
            <a:r>
              <a:rPr lang="es-ES" sz="1400" dirty="0" err="1" smtClean="0"/>
              <a:t>devolucion</a:t>
            </a:r>
            <a:endParaRPr lang="es-ES" sz="1400" dirty="0"/>
          </a:p>
          <a:p>
            <a:r>
              <a:rPr lang="es-ES" sz="1400" dirty="0"/>
              <a:t> </a:t>
            </a:r>
            <a:r>
              <a:rPr lang="es-ES" sz="1400" dirty="0" smtClean="0"/>
              <a:t>          0       </a:t>
            </a:r>
            <a:r>
              <a:rPr lang="es-ES" sz="1400" dirty="0"/>
              <a:t>2002-06-03   </a:t>
            </a:r>
            <a:r>
              <a:rPr lang="es-ES" sz="1400" dirty="0" smtClean="0"/>
              <a:t>               620         </a:t>
            </a:r>
            <a:r>
              <a:rPr lang="es-ES" sz="1400" dirty="0"/>
              <a:t>197</a:t>
            </a:r>
          </a:p>
          <a:p>
            <a:r>
              <a:rPr lang="es-ES" sz="1400" dirty="0" smtClean="0"/>
              <a:t>           1       2002-06-10                  550         </a:t>
            </a:r>
            <a:r>
              <a:rPr lang="es-ES" sz="1400" dirty="0"/>
              <a:t>147</a:t>
            </a:r>
          </a:p>
          <a:p>
            <a:r>
              <a:rPr lang="es-ES" sz="1400" dirty="0" smtClean="0"/>
              <a:t>           2       </a:t>
            </a:r>
            <a:r>
              <a:rPr lang="es-ES" sz="1400" dirty="0"/>
              <a:t>2002-06-17    </a:t>
            </a:r>
            <a:r>
              <a:rPr lang="es-ES" sz="1400" dirty="0" smtClean="0"/>
              <a:t>              650         </a:t>
            </a:r>
            <a:r>
              <a:rPr lang="es-ES" sz="1400" dirty="0"/>
              <a:t>236</a:t>
            </a:r>
          </a:p>
          <a:p>
            <a:r>
              <a:rPr lang="es-ES" sz="1400" dirty="0" smtClean="0"/>
              <a:t>           3       </a:t>
            </a:r>
            <a:r>
              <a:rPr lang="es-ES" sz="1400" dirty="0"/>
              <a:t>2002-06-24   </a:t>
            </a:r>
            <a:r>
              <a:rPr lang="es-ES" sz="1400" dirty="0" smtClean="0"/>
              <a:t>               520         </a:t>
            </a:r>
            <a:r>
              <a:rPr lang="es-ES" sz="1400" dirty="0"/>
              <a:t>128</a:t>
            </a:r>
          </a:p>
          <a:p>
            <a:r>
              <a:rPr lang="es-ES" sz="1400" dirty="0" smtClean="0"/>
              <a:t>           4       </a:t>
            </a:r>
            <a:r>
              <a:rPr lang="es-ES" sz="1400" dirty="0"/>
              <a:t>2002-07-01   </a:t>
            </a:r>
            <a:r>
              <a:rPr lang="es-ES" sz="1400" dirty="0" smtClean="0"/>
              <a:t>               520         </a:t>
            </a:r>
            <a:r>
              <a:rPr lang="es-ES" sz="1400" dirty="0"/>
              <a:t>106</a:t>
            </a:r>
          </a:p>
          <a:p>
            <a:r>
              <a:rPr lang="es-ES" sz="1400" b="1" dirty="0" err="1" smtClean="0"/>
              <a:t>Info</a:t>
            </a:r>
            <a:r>
              <a:rPr lang="es-ES" sz="1400" b="1" dirty="0"/>
              <a:t>:     ------------------------</a:t>
            </a:r>
          </a:p>
          <a:p>
            <a:r>
              <a:rPr lang="es-ES" sz="1400" dirty="0" smtClean="0"/>
              <a:t>	</a:t>
            </a:r>
            <a:r>
              <a:rPr lang="es-ES" sz="1400" dirty="0" err="1" smtClean="0"/>
              <a:t>FechaCirculacion</a:t>
            </a:r>
            <a:r>
              <a:rPr lang="es-ES" sz="1400" dirty="0" smtClean="0"/>
              <a:t>    </a:t>
            </a:r>
            <a:r>
              <a:rPr lang="es-ES" sz="1400" dirty="0"/>
              <a:t>datetime64[</a:t>
            </a:r>
            <a:r>
              <a:rPr lang="es-ES" sz="1400" dirty="0" err="1"/>
              <a:t>ns</a:t>
            </a:r>
            <a:r>
              <a:rPr lang="es-ES" sz="1400" dirty="0"/>
              <a:t>]</a:t>
            </a:r>
          </a:p>
          <a:p>
            <a:r>
              <a:rPr lang="es-ES" sz="1400" dirty="0" smtClean="0"/>
              <a:t>	carga                        </a:t>
            </a:r>
            <a:r>
              <a:rPr lang="es-ES" sz="1400" dirty="0"/>
              <a:t>int64</a:t>
            </a:r>
          </a:p>
          <a:p>
            <a:r>
              <a:rPr lang="es-ES" sz="1400" dirty="0" smtClean="0"/>
              <a:t>	</a:t>
            </a:r>
            <a:r>
              <a:rPr lang="es-ES" sz="1400" dirty="0" err="1" smtClean="0"/>
              <a:t>devolucion</a:t>
            </a:r>
            <a:r>
              <a:rPr lang="es-ES" sz="1400" dirty="0" smtClean="0"/>
              <a:t>               </a:t>
            </a:r>
            <a:r>
              <a:rPr lang="es-ES" sz="1400" dirty="0"/>
              <a:t>int64</a:t>
            </a:r>
          </a:p>
          <a:p>
            <a:r>
              <a:rPr lang="es-ES" sz="1400" b="1" dirty="0" smtClean="0"/>
              <a:t>Describe</a:t>
            </a:r>
            <a:r>
              <a:rPr lang="es-ES" sz="1400" b="1" dirty="0"/>
              <a:t>: ------------------------</a:t>
            </a:r>
          </a:p>
          <a:p>
            <a:r>
              <a:rPr lang="es-ES" sz="1400" dirty="0" smtClean="0"/>
              <a:t>	             	carga            </a:t>
            </a:r>
            <a:r>
              <a:rPr lang="es-ES" sz="1400" dirty="0" err="1" smtClean="0"/>
              <a:t>devolucion</a:t>
            </a:r>
            <a:endParaRPr lang="es-ES" sz="1400" dirty="0"/>
          </a:p>
          <a:p>
            <a:r>
              <a:rPr lang="es-ES" sz="1400" dirty="0" smtClean="0"/>
              <a:t>	</a:t>
            </a:r>
            <a:r>
              <a:rPr lang="es-ES" sz="1400" dirty="0" err="1" smtClean="0"/>
              <a:t>count</a:t>
            </a:r>
            <a:r>
              <a:rPr lang="es-ES" sz="1400" dirty="0" smtClean="0"/>
              <a:t>   	171.000000    171.000000</a:t>
            </a:r>
            <a:endParaRPr lang="es-ES" sz="1400" dirty="0"/>
          </a:p>
          <a:p>
            <a:r>
              <a:rPr lang="es-ES" sz="1400" dirty="0" smtClean="0"/>
              <a:t>	mean    	599.707602   154.438596</a:t>
            </a:r>
            <a:endParaRPr lang="es-ES" sz="1400" dirty="0"/>
          </a:p>
          <a:p>
            <a:r>
              <a:rPr lang="es-ES" sz="1400" dirty="0" smtClean="0"/>
              <a:t>	</a:t>
            </a:r>
            <a:r>
              <a:rPr lang="es-ES" sz="1400" dirty="0" err="1" smtClean="0"/>
              <a:t>std</a:t>
            </a:r>
            <a:r>
              <a:rPr lang="es-ES" sz="1400" dirty="0" smtClean="0"/>
              <a:t>      	  75.378862     64.433737</a:t>
            </a:r>
            <a:endParaRPr lang="es-ES" sz="1400" dirty="0"/>
          </a:p>
          <a:p>
            <a:r>
              <a:rPr lang="es-ES" sz="1400" dirty="0" smtClean="0"/>
              <a:t>	min     	450.000000     63.000000</a:t>
            </a:r>
            <a:endParaRPr lang="es-ES" sz="1400" dirty="0"/>
          </a:p>
          <a:p>
            <a:r>
              <a:rPr lang="es-ES" sz="1400" dirty="0" smtClean="0"/>
              <a:t>	25</a:t>
            </a:r>
            <a:r>
              <a:rPr lang="es-ES" sz="1400" dirty="0"/>
              <a:t>%     </a:t>
            </a:r>
            <a:r>
              <a:rPr lang="es-ES" sz="1400" dirty="0" smtClean="0"/>
              <a:t>	560.000000   122.000000</a:t>
            </a:r>
            <a:endParaRPr lang="es-ES" sz="1400" dirty="0"/>
          </a:p>
          <a:p>
            <a:r>
              <a:rPr lang="es-ES" sz="1400" dirty="0" smtClean="0"/>
              <a:t>	50</a:t>
            </a:r>
            <a:r>
              <a:rPr lang="es-ES" sz="1400" dirty="0"/>
              <a:t>%     </a:t>
            </a:r>
            <a:r>
              <a:rPr lang="es-ES" sz="1400" dirty="0" smtClean="0"/>
              <a:t>	600.000000   </a:t>
            </a:r>
            <a:r>
              <a:rPr lang="es-ES" sz="1400" dirty="0"/>
              <a:t>147.000000</a:t>
            </a:r>
          </a:p>
          <a:p>
            <a:r>
              <a:rPr lang="es-ES" sz="1400" dirty="0" smtClean="0"/>
              <a:t>	75</a:t>
            </a:r>
            <a:r>
              <a:rPr lang="es-ES" sz="1400" dirty="0"/>
              <a:t>%     </a:t>
            </a:r>
            <a:r>
              <a:rPr lang="es-ES" sz="1400" dirty="0" smtClean="0"/>
              <a:t>	605.000000   </a:t>
            </a:r>
            <a:r>
              <a:rPr lang="es-ES" sz="1400" dirty="0"/>
              <a:t>172.000000</a:t>
            </a:r>
          </a:p>
          <a:p>
            <a:r>
              <a:rPr lang="es-ES" sz="1400" dirty="0" smtClean="0"/>
              <a:t>	</a:t>
            </a:r>
            <a:r>
              <a:rPr lang="es-ES" sz="1400" dirty="0" err="1" smtClean="0"/>
              <a:t>max</a:t>
            </a:r>
            <a:r>
              <a:rPr lang="es-ES" sz="1400" dirty="0" smtClean="0"/>
              <a:t>         1050.000000   664.000000</a:t>
            </a:r>
            <a:endParaRPr lang="es-ES" sz="1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06" y="1799152"/>
            <a:ext cx="5874706" cy="2608571"/>
          </a:xfrm>
          <a:prstGeom prst="rect">
            <a:avLst/>
          </a:prstGeom>
          <a:ln>
            <a:solidFill>
              <a:srgbClr val="067F9C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806" y="4413209"/>
            <a:ext cx="5874706" cy="2437531"/>
          </a:xfrm>
          <a:prstGeom prst="rect">
            <a:avLst/>
          </a:prstGeom>
          <a:ln>
            <a:solidFill>
              <a:srgbClr val="067F9C"/>
            </a:solidFill>
          </a:ln>
        </p:spPr>
      </p:pic>
    </p:spTree>
    <p:extLst>
      <p:ext uri="{BB962C8B-B14F-4D97-AF65-F5344CB8AC3E}">
        <p14:creationId xmlns:p14="http://schemas.microsoft.com/office/powerpoint/2010/main" val="35374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384366"/>
            <a:ext cx="4900386" cy="334508"/>
          </a:xfrm>
        </p:spPr>
        <p:txBody>
          <a:bodyPr rtlCol="0"/>
          <a:lstStyle/>
          <a:p>
            <a:pPr rtl="0"/>
            <a:r>
              <a:rPr lang="es-ES" dirty="0" smtClean="0"/>
              <a:t>Frecuencia de valores de Devolución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16F1686-F366-46A5-AE17-1A563B77E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384366"/>
            <a:ext cx="5116982" cy="334508"/>
          </a:xfrm>
        </p:spPr>
        <p:txBody>
          <a:bodyPr rtlCol="0"/>
          <a:lstStyle/>
          <a:p>
            <a:pPr rtl="0"/>
            <a:r>
              <a:rPr lang="es-ES" dirty="0" smtClean="0"/>
              <a:t>Frecuencia de valores de Carga</a:t>
            </a:r>
            <a:endParaRPr lang="es-ES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 err="1" smtClean="0"/>
              <a:t>Dataset</a:t>
            </a:r>
            <a:r>
              <a:rPr lang="es-ES" dirty="0" smtClean="0"/>
              <a:t> Revista de Música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14" y="2012094"/>
            <a:ext cx="11730609" cy="3803333"/>
          </a:xfrm>
          <a:prstGeom prst="rect">
            <a:avLst/>
          </a:prstGeom>
          <a:ln>
            <a:solidFill>
              <a:srgbClr val="067F9C"/>
            </a:solidFill>
          </a:ln>
        </p:spPr>
      </p:pic>
    </p:spTree>
    <p:extLst>
      <p:ext uri="{BB962C8B-B14F-4D97-AF65-F5344CB8AC3E}">
        <p14:creationId xmlns:p14="http://schemas.microsoft.com/office/powerpoint/2010/main" val="48048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378" y="1345040"/>
            <a:ext cx="3066435" cy="334508"/>
          </a:xfrm>
        </p:spPr>
        <p:txBody>
          <a:bodyPr rtlCol="0"/>
          <a:lstStyle/>
          <a:p>
            <a:pPr algn="ctr" rtl="0"/>
            <a:r>
              <a:rPr lang="es-ES" dirty="0" smtClean="0"/>
              <a:t>Modelo SVM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16F1686-F366-46A5-AE17-1A563B77E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0954" y="1345040"/>
            <a:ext cx="5116982" cy="334508"/>
          </a:xfrm>
        </p:spPr>
        <p:txBody>
          <a:bodyPr rtlCol="0"/>
          <a:lstStyle/>
          <a:p>
            <a:pPr algn="ctr" rtl="0"/>
            <a:r>
              <a:rPr lang="es-ES" dirty="0" smtClean="0"/>
              <a:t>Modelo de Regresión Lineal</a:t>
            </a:r>
            <a:endParaRPr lang="es-ES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 err="1" smtClean="0"/>
              <a:t>Dataset</a:t>
            </a:r>
            <a:r>
              <a:rPr lang="es-ES" dirty="0" smtClean="0"/>
              <a:t> Revista de Música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60" y="1894110"/>
            <a:ext cx="4219873" cy="442112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13" y="1894110"/>
            <a:ext cx="5810864" cy="42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 descr="Marcador de posición de imagen de fondo grande">
            <a:extLst>
              <a:ext uri="{FF2B5EF4-FFF2-40B4-BE49-F238E27FC236}">
                <a16:creationId xmlns:a16="http://schemas.microsoft.com/office/drawing/2014/main" id="{786A19C6-E002-4933-863A-594D051F37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C945F022-8812-45B5-933D-19A4B9A35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/>
              <a:t>“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54BE0E0A-A560-4455-A59B-C7C534771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2999370"/>
            <a:ext cx="10033000" cy="3282950"/>
          </a:xfrm>
        </p:spPr>
        <p:txBody>
          <a:bodyPr rtlCol="0"/>
          <a:lstStyle/>
          <a:p>
            <a:pPr rtl="0"/>
            <a:r>
              <a:rPr lang="es-ES" sz="2400" b="1" dirty="0" smtClean="0"/>
              <a:t>¿Cómo interpretar el gráfico de SVM?</a:t>
            </a:r>
          </a:p>
          <a:p>
            <a:pPr rtl="0"/>
            <a:r>
              <a:rPr lang="es-ES" sz="2400" b="1" dirty="0"/>
              <a:t>¿</a:t>
            </a:r>
            <a:r>
              <a:rPr lang="es-ES" sz="2400" b="1" dirty="0" smtClean="0"/>
              <a:t>Qué parámetros ajustar para mejorar SVM?</a:t>
            </a:r>
          </a:p>
          <a:p>
            <a:pPr rtl="0"/>
            <a:r>
              <a:rPr lang="es-ES" sz="2400" b="1" dirty="0" smtClean="0"/>
              <a:t>¿Cuál de todos los métodos que vimos puede mejorar la predicción?</a:t>
            </a:r>
          </a:p>
          <a:p>
            <a:pPr rtl="0"/>
            <a:endParaRPr lang="es-ES" sz="2400" b="1" dirty="0" smtClean="0"/>
          </a:p>
          <a:p>
            <a:pPr rtl="0"/>
            <a:r>
              <a:rPr lang="es-ES" sz="2400" b="1" dirty="0" smtClean="0"/>
              <a:t>PENDIENTE: Modelo de </a:t>
            </a:r>
            <a:r>
              <a:rPr lang="es-ES" sz="2400" b="1" smtClean="0"/>
              <a:t>Red Neuronal</a:t>
            </a:r>
            <a:r>
              <a:rPr lang="es-ES" smtClean="0"/>
              <a:t>.</a:t>
            </a:r>
            <a:endParaRPr lang="es-ES" dirty="0"/>
          </a:p>
        </p:txBody>
      </p:sp>
      <p:sp>
        <p:nvSpPr>
          <p:cNvPr id="6" name="Título 5" hidden="1">
            <a:extLst>
              <a:ext uri="{FF2B5EF4-FFF2-40B4-BE49-F238E27FC236}">
                <a16:creationId xmlns:a16="http://schemas.microsoft.com/office/drawing/2014/main" id="{0FA90190-EBCB-443F-BFD6-79BA1A83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r>
              <a:rPr lang="pt-BR" dirty="0" err="1"/>
              <a:t>Diapositiva</a:t>
            </a:r>
            <a:r>
              <a:rPr lang="pt-BR" dirty="0"/>
              <a:t> de cita e </a:t>
            </a:r>
            <a:r>
              <a:rPr lang="pt-BR" dirty="0" err="1"/>
              <a:t>imagen</a:t>
            </a:r>
            <a:endParaRPr lang="es-ES" dirty="0"/>
          </a:p>
        </p:txBody>
      </p:sp>
      <p:sp>
        <p:nvSpPr>
          <p:cNvPr id="5" name="Rectángulo 4" descr="Bloque de fondo de número de diapositiva">
            <a:extLst>
              <a:ext uri="{FF2B5EF4-FFF2-40B4-BE49-F238E27FC236}">
                <a16:creationId xmlns:a16="http://schemas.microsoft.com/office/drawing/2014/main" id="{4D2D947A-5BA8-423D-A1CE-1ABB26F5937B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3C7EED59-10A2-45B8-ACF5-4D37A39076F2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smtClean="0">
                <a:solidFill>
                  <a:schemeClr val="bg1"/>
                </a:solidFill>
              </a:rPr>
              <a:pPr rtl="0"/>
              <a:t>34</a:t>
            </a:fld>
            <a:endParaRPr lang="es-E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7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79849"/>
          </a:xfrm>
          <a:prstGeom prst="rect">
            <a:avLst/>
          </a:prstGeom>
        </p:spPr>
      </p:pic>
      <p:sp>
        <p:nvSpPr>
          <p:cNvPr id="3" name="Acorde 2"/>
          <p:cNvSpPr/>
          <p:nvPr/>
        </p:nvSpPr>
        <p:spPr>
          <a:xfrm rot="6770890">
            <a:off x="-89595" y="4126377"/>
            <a:ext cx="1308565" cy="1393750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1" name="Título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132" y="4985532"/>
            <a:ext cx="10607040" cy="701731"/>
          </a:xfrm>
        </p:spPr>
        <p:txBody>
          <a:bodyPr rtlCol="0"/>
          <a:lstStyle/>
          <a:p>
            <a:pPr rtl="0"/>
            <a:r>
              <a:rPr lang="es-ES" dirty="0"/>
              <a:t>M</a:t>
            </a:r>
            <a:r>
              <a:rPr lang="es-ES" dirty="0" smtClean="0"/>
              <a:t>uchas Gracias</a:t>
            </a:r>
            <a:endParaRPr lang="es-ES" dirty="0"/>
          </a:p>
        </p:txBody>
      </p:sp>
      <p:sp>
        <p:nvSpPr>
          <p:cNvPr id="52" name="Subtítulo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132" y="5687263"/>
            <a:ext cx="9144000" cy="341632"/>
          </a:xfrm>
        </p:spPr>
        <p:txBody>
          <a:bodyPr rtlCol="0"/>
          <a:lstStyle/>
          <a:p>
            <a:pPr rtl="0"/>
            <a:r>
              <a:rPr lang="es-ES" dirty="0" smtClean="0"/>
              <a:t>ALEJANDRO GONZALEZ CALDERON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132" y="3803256"/>
            <a:ext cx="2114551" cy="268125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1" y="4378235"/>
            <a:ext cx="778619" cy="7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 smtClean="0"/>
              <a:t>CV – Alejandro </a:t>
            </a:r>
            <a:r>
              <a:rPr lang="es-ES" dirty="0" err="1" smtClean="0"/>
              <a:t>Gonzalez</a:t>
            </a:r>
            <a:r>
              <a:rPr lang="es-ES" dirty="0" smtClean="0"/>
              <a:t> Calderón</a:t>
            </a:r>
            <a:endParaRPr lang="es-ES" dirty="0"/>
          </a:p>
        </p:txBody>
      </p:sp>
      <p:grpSp>
        <p:nvGrpSpPr>
          <p:cNvPr id="2" name="Grupo 1"/>
          <p:cNvGrpSpPr/>
          <p:nvPr/>
        </p:nvGrpSpPr>
        <p:grpSpPr>
          <a:xfrm>
            <a:off x="55884" y="1363013"/>
            <a:ext cx="12045530" cy="5119952"/>
            <a:chOff x="55884" y="1363013"/>
            <a:chExt cx="12045530" cy="5119952"/>
          </a:xfrm>
        </p:grpSpPr>
        <p:grpSp>
          <p:nvGrpSpPr>
            <p:cNvPr id="33" name="Google Shape;283;p6"/>
            <p:cNvGrpSpPr/>
            <p:nvPr/>
          </p:nvGrpSpPr>
          <p:grpSpPr>
            <a:xfrm rot="5400000">
              <a:off x="4314524" y="6117213"/>
              <a:ext cx="83681" cy="398321"/>
              <a:chOff x="845575" y="2534450"/>
              <a:chExt cx="92400" cy="426450"/>
            </a:xfrm>
          </p:grpSpPr>
          <p:cxnSp>
            <p:nvCxnSpPr>
              <p:cNvPr id="34" name="Google Shape;284;p6"/>
              <p:cNvCxnSpPr/>
              <p:nvPr/>
            </p:nvCxnSpPr>
            <p:spPr>
              <a:xfrm>
                <a:off x="891775" y="253445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5" name="Google Shape;285;p6"/>
              <p:cNvSpPr/>
              <p:nvPr/>
            </p:nvSpPr>
            <p:spPr>
              <a:xfrm>
                <a:off x="845575" y="2868500"/>
                <a:ext cx="92400" cy="924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grpSp>
          <p:nvGrpSpPr>
            <p:cNvPr id="50" name="Google Shape;302;p6"/>
            <p:cNvGrpSpPr/>
            <p:nvPr/>
          </p:nvGrpSpPr>
          <p:grpSpPr>
            <a:xfrm rot="5400000">
              <a:off x="4797659" y="6115394"/>
              <a:ext cx="83681" cy="398323"/>
              <a:chOff x="845575" y="2563700"/>
              <a:chExt cx="92400" cy="411825"/>
            </a:xfrm>
          </p:grpSpPr>
          <p:cxnSp>
            <p:nvCxnSpPr>
              <p:cNvPr id="51" name="Google Shape;303;p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" name="Google Shape;304;p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sp>
          <p:nvSpPr>
            <p:cNvPr id="59" name="CuadroTexto 58"/>
            <p:cNvSpPr txBox="1"/>
            <p:nvPr/>
          </p:nvSpPr>
          <p:spPr>
            <a:xfrm>
              <a:off x="5129814" y="6175188"/>
              <a:ext cx="50064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1981 - Desarrollo de sistemas 	           / Empresa propia</a:t>
              </a:r>
              <a:endParaRPr lang="es-ES" sz="1400" b="1" dirty="0"/>
            </a:p>
          </p:txBody>
        </p:sp>
        <p:grpSp>
          <p:nvGrpSpPr>
            <p:cNvPr id="60" name="Google Shape;302;p6"/>
            <p:cNvGrpSpPr/>
            <p:nvPr/>
          </p:nvGrpSpPr>
          <p:grpSpPr>
            <a:xfrm rot="5400000">
              <a:off x="4797658" y="4170181"/>
              <a:ext cx="83681" cy="398323"/>
              <a:chOff x="845575" y="2563700"/>
              <a:chExt cx="92400" cy="411825"/>
            </a:xfrm>
          </p:grpSpPr>
          <p:cxnSp>
            <p:nvCxnSpPr>
              <p:cNvPr id="61" name="Google Shape;303;p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2" name="Google Shape;304;p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sp>
          <p:nvSpPr>
            <p:cNvPr id="63" name="CuadroTexto 62"/>
            <p:cNvSpPr txBox="1"/>
            <p:nvPr/>
          </p:nvSpPr>
          <p:spPr>
            <a:xfrm>
              <a:off x="5129813" y="4229975"/>
              <a:ext cx="4839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2001 – Consultor independiente           / Desempleado</a:t>
              </a:r>
              <a:endParaRPr lang="es-ES" sz="1400" b="1" dirty="0"/>
            </a:p>
          </p:txBody>
        </p:sp>
        <p:grpSp>
          <p:nvGrpSpPr>
            <p:cNvPr id="64" name="Google Shape;302;p6"/>
            <p:cNvGrpSpPr/>
            <p:nvPr/>
          </p:nvGrpSpPr>
          <p:grpSpPr>
            <a:xfrm rot="5400000">
              <a:off x="4797658" y="3924284"/>
              <a:ext cx="83681" cy="398323"/>
              <a:chOff x="845575" y="2563700"/>
              <a:chExt cx="92400" cy="411825"/>
            </a:xfrm>
          </p:grpSpPr>
          <p:cxnSp>
            <p:nvCxnSpPr>
              <p:cNvPr id="65" name="Google Shape;303;p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66" name="Google Shape;304;p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sp>
          <p:nvSpPr>
            <p:cNvPr id="67" name="CuadroTexto 66"/>
            <p:cNvSpPr txBox="1"/>
            <p:nvPr/>
          </p:nvSpPr>
          <p:spPr>
            <a:xfrm>
              <a:off x="5129813" y="3984078"/>
              <a:ext cx="40414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2003 – BI / Desarrollo de aplicativos    / COO</a:t>
              </a:r>
              <a:endParaRPr lang="es-ES" sz="1400" b="1" dirty="0"/>
            </a:p>
          </p:txBody>
        </p:sp>
        <p:grpSp>
          <p:nvGrpSpPr>
            <p:cNvPr id="68" name="Google Shape;302;p6"/>
            <p:cNvGrpSpPr/>
            <p:nvPr/>
          </p:nvGrpSpPr>
          <p:grpSpPr>
            <a:xfrm rot="5400000">
              <a:off x="4797659" y="3443213"/>
              <a:ext cx="83681" cy="398323"/>
              <a:chOff x="845575" y="2563700"/>
              <a:chExt cx="92400" cy="411825"/>
            </a:xfrm>
          </p:grpSpPr>
          <p:cxnSp>
            <p:nvCxnSpPr>
              <p:cNvPr id="69" name="Google Shape;303;p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0" name="Google Shape;304;p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sp>
          <p:nvSpPr>
            <p:cNvPr id="71" name="CuadroTexto 70"/>
            <p:cNvSpPr txBox="1"/>
            <p:nvPr/>
          </p:nvSpPr>
          <p:spPr>
            <a:xfrm>
              <a:off x="5129814" y="3503007"/>
              <a:ext cx="42530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2008 – Sistemas de Obras Públicas      / GCABA</a:t>
              </a:r>
              <a:endParaRPr lang="es-ES" sz="1400" b="1" dirty="0"/>
            </a:p>
          </p:txBody>
        </p:sp>
        <p:grpSp>
          <p:nvGrpSpPr>
            <p:cNvPr id="72" name="Google Shape;302;p6"/>
            <p:cNvGrpSpPr/>
            <p:nvPr/>
          </p:nvGrpSpPr>
          <p:grpSpPr>
            <a:xfrm rot="5400000">
              <a:off x="4797658" y="2523279"/>
              <a:ext cx="83681" cy="398323"/>
              <a:chOff x="845575" y="2563700"/>
              <a:chExt cx="92400" cy="411825"/>
            </a:xfrm>
          </p:grpSpPr>
          <p:cxnSp>
            <p:nvCxnSpPr>
              <p:cNvPr id="73" name="Google Shape;303;p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4" name="Google Shape;304;p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sp>
          <p:nvSpPr>
            <p:cNvPr id="75" name="CuadroTexto 74"/>
            <p:cNvSpPr txBox="1"/>
            <p:nvPr/>
          </p:nvSpPr>
          <p:spPr>
            <a:xfrm>
              <a:off x="5129813" y="2583073"/>
              <a:ext cx="3929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2016 – Sistemas de Comercio Exterior / PEN</a:t>
              </a:r>
              <a:endParaRPr lang="es-ES" sz="1400" b="1" dirty="0"/>
            </a:p>
          </p:txBody>
        </p:sp>
        <p:grpSp>
          <p:nvGrpSpPr>
            <p:cNvPr id="76" name="Google Shape;302;p6"/>
            <p:cNvGrpSpPr/>
            <p:nvPr/>
          </p:nvGrpSpPr>
          <p:grpSpPr>
            <a:xfrm rot="5400000">
              <a:off x="4797658" y="1903050"/>
              <a:ext cx="83681" cy="398323"/>
              <a:chOff x="845575" y="2563700"/>
              <a:chExt cx="92400" cy="411825"/>
            </a:xfrm>
          </p:grpSpPr>
          <p:cxnSp>
            <p:nvCxnSpPr>
              <p:cNvPr id="77" name="Google Shape;303;p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78" name="Google Shape;304;p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sp>
          <p:nvSpPr>
            <p:cNvPr id="79" name="CuadroTexto 78"/>
            <p:cNvSpPr txBox="1"/>
            <p:nvPr/>
          </p:nvSpPr>
          <p:spPr>
            <a:xfrm>
              <a:off x="5129813" y="1962844"/>
              <a:ext cx="2927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2020 – Consultor independiente</a:t>
              </a:r>
              <a:endParaRPr lang="es-ES" sz="1400" b="1" dirty="0"/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443532" y="6177006"/>
              <a:ext cx="2620563" cy="278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Calculista Científico (CAECE)</a:t>
              </a:r>
              <a:endParaRPr lang="es-ES" sz="1400" b="1" dirty="0"/>
            </a:p>
          </p:txBody>
        </p:sp>
        <p:sp>
          <p:nvSpPr>
            <p:cNvPr id="81" name="CuadroTexto 80"/>
            <p:cNvSpPr txBox="1"/>
            <p:nvPr/>
          </p:nvSpPr>
          <p:spPr>
            <a:xfrm>
              <a:off x="1657493" y="5862178"/>
              <a:ext cx="2406602" cy="278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Marketing Estratégico (UB)</a:t>
              </a:r>
              <a:endParaRPr lang="es-ES" sz="1400" b="1" dirty="0"/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1927271" y="3348549"/>
              <a:ext cx="2136824" cy="278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Gobernabilidad (</a:t>
              </a:r>
              <a:r>
                <a:rPr lang="es-ES" sz="1400" b="1" dirty="0" err="1" smtClean="0"/>
                <a:t>USAn</a:t>
              </a:r>
              <a:r>
                <a:rPr lang="es-ES" sz="1400" b="1" dirty="0" smtClean="0"/>
                <a:t>)</a:t>
              </a:r>
              <a:endParaRPr lang="es-ES" sz="1400" b="1" dirty="0"/>
            </a:p>
          </p:txBody>
        </p:sp>
        <p:sp>
          <p:nvSpPr>
            <p:cNvPr id="83" name="CuadroTexto 82"/>
            <p:cNvSpPr txBox="1"/>
            <p:nvPr/>
          </p:nvSpPr>
          <p:spPr>
            <a:xfrm>
              <a:off x="2654430" y="3945399"/>
              <a:ext cx="1409665" cy="278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PEM 2003 (IAE)</a:t>
              </a:r>
              <a:endParaRPr lang="es-ES" sz="1400" b="1" dirty="0"/>
            </a:p>
          </p:txBody>
        </p:sp>
        <p:sp>
          <p:nvSpPr>
            <p:cNvPr id="84" name="CuadroTexto 83"/>
            <p:cNvSpPr txBox="1"/>
            <p:nvPr/>
          </p:nvSpPr>
          <p:spPr>
            <a:xfrm>
              <a:off x="2659081" y="5099864"/>
              <a:ext cx="1405014" cy="278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PDD 1998 (IAE)</a:t>
              </a:r>
              <a:endParaRPr lang="es-ES" sz="1400" b="1" dirty="0"/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548925" y="5552483"/>
              <a:ext cx="3648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MBA Dirección de Sistemas (</a:t>
              </a:r>
              <a:r>
                <a:rPr lang="es-ES" sz="1400" b="1" dirty="0" err="1" smtClean="0"/>
                <a:t>USal</a:t>
              </a:r>
              <a:r>
                <a:rPr lang="es-ES" sz="1400" b="1" dirty="0" smtClean="0"/>
                <a:t>/SUNY)</a:t>
              </a:r>
              <a:endParaRPr lang="es-ES" sz="1400" b="1" dirty="0"/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1832694" y="2024963"/>
              <a:ext cx="2231401" cy="278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err="1" smtClean="0"/>
                <a:t>DataScience</a:t>
              </a:r>
              <a:r>
                <a:rPr lang="es-ES" sz="1400" b="1" dirty="0" smtClean="0"/>
                <a:t> (Acámica)</a:t>
              </a:r>
              <a:endParaRPr lang="es-ES" sz="1400" b="1" dirty="0"/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55884" y="4772806"/>
              <a:ext cx="4008211" cy="278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Administración Financiera de Proyectos (PMI)</a:t>
              </a:r>
              <a:endParaRPr lang="es-ES" sz="1400" b="1" dirty="0"/>
            </a:p>
          </p:txBody>
        </p:sp>
        <p:grpSp>
          <p:nvGrpSpPr>
            <p:cNvPr id="89" name="Google Shape;283;p6"/>
            <p:cNvGrpSpPr/>
            <p:nvPr/>
          </p:nvGrpSpPr>
          <p:grpSpPr>
            <a:xfrm rot="5400000">
              <a:off x="4314524" y="4713013"/>
              <a:ext cx="83681" cy="398321"/>
              <a:chOff x="845575" y="2534450"/>
              <a:chExt cx="92400" cy="426450"/>
            </a:xfrm>
          </p:grpSpPr>
          <p:cxnSp>
            <p:nvCxnSpPr>
              <p:cNvPr id="90" name="Google Shape;284;p6"/>
              <p:cNvCxnSpPr/>
              <p:nvPr/>
            </p:nvCxnSpPr>
            <p:spPr>
              <a:xfrm>
                <a:off x="891775" y="253445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1" name="Google Shape;285;p6"/>
              <p:cNvSpPr/>
              <p:nvPr/>
            </p:nvSpPr>
            <p:spPr>
              <a:xfrm>
                <a:off x="845575" y="2868500"/>
                <a:ext cx="92400" cy="924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grpSp>
          <p:nvGrpSpPr>
            <p:cNvPr id="92" name="Google Shape;283;p6"/>
            <p:cNvGrpSpPr/>
            <p:nvPr/>
          </p:nvGrpSpPr>
          <p:grpSpPr>
            <a:xfrm rot="5400000">
              <a:off x="4314524" y="3885606"/>
              <a:ext cx="83681" cy="398321"/>
              <a:chOff x="845575" y="2534450"/>
              <a:chExt cx="92400" cy="426450"/>
            </a:xfrm>
          </p:grpSpPr>
          <p:cxnSp>
            <p:nvCxnSpPr>
              <p:cNvPr id="93" name="Google Shape;284;p6"/>
              <p:cNvCxnSpPr/>
              <p:nvPr/>
            </p:nvCxnSpPr>
            <p:spPr>
              <a:xfrm>
                <a:off x="891775" y="253445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4" name="Google Shape;285;p6"/>
              <p:cNvSpPr/>
              <p:nvPr/>
            </p:nvSpPr>
            <p:spPr>
              <a:xfrm>
                <a:off x="845575" y="2868500"/>
                <a:ext cx="92400" cy="924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grpSp>
          <p:nvGrpSpPr>
            <p:cNvPr id="95" name="Google Shape;283;p6"/>
            <p:cNvGrpSpPr/>
            <p:nvPr/>
          </p:nvGrpSpPr>
          <p:grpSpPr>
            <a:xfrm rot="5400000">
              <a:off x="4314524" y="3288756"/>
              <a:ext cx="83681" cy="398321"/>
              <a:chOff x="845575" y="2534450"/>
              <a:chExt cx="92400" cy="426450"/>
            </a:xfrm>
          </p:grpSpPr>
          <p:cxnSp>
            <p:nvCxnSpPr>
              <p:cNvPr id="96" name="Google Shape;284;p6"/>
              <p:cNvCxnSpPr/>
              <p:nvPr/>
            </p:nvCxnSpPr>
            <p:spPr>
              <a:xfrm>
                <a:off x="891775" y="253445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7" name="Google Shape;285;p6"/>
              <p:cNvSpPr/>
              <p:nvPr/>
            </p:nvSpPr>
            <p:spPr>
              <a:xfrm>
                <a:off x="845575" y="2868500"/>
                <a:ext cx="92400" cy="924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grpSp>
          <p:nvGrpSpPr>
            <p:cNvPr id="98" name="Google Shape;283;p6"/>
            <p:cNvGrpSpPr/>
            <p:nvPr/>
          </p:nvGrpSpPr>
          <p:grpSpPr>
            <a:xfrm rot="5400000">
              <a:off x="4314524" y="1965170"/>
              <a:ext cx="83681" cy="398321"/>
              <a:chOff x="845575" y="2534450"/>
              <a:chExt cx="92400" cy="426450"/>
            </a:xfrm>
          </p:grpSpPr>
          <p:cxnSp>
            <p:nvCxnSpPr>
              <p:cNvPr id="99" name="Google Shape;284;p6"/>
              <p:cNvCxnSpPr/>
              <p:nvPr/>
            </p:nvCxnSpPr>
            <p:spPr>
              <a:xfrm>
                <a:off x="891775" y="253445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0" name="Google Shape;285;p6"/>
              <p:cNvSpPr/>
              <p:nvPr/>
            </p:nvSpPr>
            <p:spPr>
              <a:xfrm>
                <a:off x="845575" y="2868500"/>
                <a:ext cx="92400" cy="924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grpSp>
          <p:nvGrpSpPr>
            <p:cNvPr id="101" name="Google Shape;283;p6"/>
            <p:cNvGrpSpPr/>
            <p:nvPr/>
          </p:nvGrpSpPr>
          <p:grpSpPr>
            <a:xfrm rot="5400000">
              <a:off x="4314524" y="5040071"/>
              <a:ext cx="83681" cy="398321"/>
              <a:chOff x="845575" y="2534450"/>
              <a:chExt cx="92400" cy="426450"/>
            </a:xfrm>
          </p:grpSpPr>
          <p:cxnSp>
            <p:nvCxnSpPr>
              <p:cNvPr id="102" name="Google Shape;284;p6"/>
              <p:cNvCxnSpPr/>
              <p:nvPr/>
            </p:nvCxnSpPr>
            <p:spPr>
              <a:xfrm>
                <a:off x="891775" y="253445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3" name="Google Shape;285;p6"/>
              <p:cNvSpPr/>
              <p:nvPr/>
            </p:nvSpPr>
            <p:spPr>
              <a:xfrm>
                <a:off x="845575" y="2868500"/>
                <a:ext cx="92400" cy="924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grpSp>
          <p:nvGrpSpPr>
            <p:cNvPr id="104" name="Google Shape;283;p6"/>
            <p:cNvGrpSpPr/>
            <p:nvPr/>
          </p:nvGrpSpPr>
          <p:grpSpPr>
            <a:xfrm rot="5400000">
              <a:off x="4314524" y="5492690"/>
              <a:ext cx="83681" cy="398321"/>
              <a:chOff x="845575" y="2534450"/>
              <a:chExt cx="92400" cy="426450"/>
            </a:xfrm>
          </p:grpSpPr>
          <p:cxnSp>
            <p:nvCxnSpPr>
              <p:cNvPr id="105" name="Google Shape;284;p6"/>
              <p:cNvCxnSpPr/>
              <p:nvPr/>
            </p:nvCxnSpPr>
            <p:spPr>
              <a:xfrm>
                <a:off x="891775" y="253445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6" name="Google Shape;285;p6"/>
              <p:cNvSpPr/>
              <p:nvPr/>
            </p:nvSpPr>
            <p:spPr>
              <a:xfrm>
                <a:off x="845575" y="2868500"/>
                <a:ext cx="92400" cy="924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grpSp>
          <p:nvGrpSpPr>
            <p:cNvPr id="107" name="Google Shape;283;p6"/>
            <p:cNvGrpSpPr/>
            <p:nvPr/>
          </p:nvGrpSpPr>
          <p:grpSpPr>
            <a:xfrm rot="5400000">
              <a:off x="4314524" y="5802385"/>
              <a:ext cx="83681" cy="398321"/>
              <a:chOff x="845575" y="2534450"/>
              <a:chExt cx="92400" cy="426450"/>
            </a:xfrm>
          </p:grpSpPr>
          <p:cxnSp>
            <p:nvCxnSpPr>
              <p:cNvPr id="108" name="Google Shape;284;p6"/>
              <p:cNvCxnSpPr/>
              <p:nvPr/>
            </p:nvCxnSpPr>
            <p:spPr>
              <a:xfrm>
                <a:off x="891775" y="253445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9" name="Google Shape;285;p6"/>
              <p:cNvSpPr/>
              <p:nvPr/>
            </p:nvSpPr>
            <p:spPr>
              <a:xfrm>
                <a:off x="845575" y="2868500"/>
                <a:ext cx="92400" cy="924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>
                  <a:buSzPts val="1400"/>
                </a:pPr>
                <a:endParaRPr/>
              </a:p>
            </p:txBody>
          </p:sp>
        </p:grpSp>
        <p:cxnSp>
          <p:nvCxnSpPr>
            <p:cNvPr id="110" name="Google Shape;284;p6"/>
            <p:cNvCxnSpPr/>
            <p:nvPr/>
          </p:nvCxnSpPr>
          <p:spPr>
            <a:xfrm rot="5400000">
              <a:off x="7323232" y="2748470"/>
              <a:ext cx="0" cy="5400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" name="Google Shape;284;p6"/>
            <p:cNvCxnSpPr/>
            <p:nvPr/>
          </p:nvCxnSpPr>
          <p:spPr>
            <a:xfrm rot="5400000">
              <a:off x="7332747" y="2989358"/>
              <a:ext cx="0" cy="5400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256;p6"/>
            <p:cNvSpPr/>
            <p:nvPr/>
          </p:nvSpPr>
          <p:spPr>
            <a:xfrm rot="5400000">
              <a:off x="2444590" y="4049669"/>
              <a:ext cx="4283230" cy="284618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buSzPts val="1400"/>
              </a:pPr>
              <a:endParaRPr/>
            </a:p>
          </p:txBody>
        </p:sp>
        <p:sp>
          <p:nvSpPr>
            <p:cNvPr id="88" name="Google Shape;260;p6"/>
            <p:cNvSpPr/>
            <p:nvPr/>
          </p:nvSpPr>
          <p:spPr>
            <a:xfrm rot="16200000">
              <a:off x="2434345" y="4131986"/>
              <a:ext cx="4283230" cy="119984"/>
            </a:xfrm>
            <a:prstGeom prst="rect">
              <a:avLst/>
            </a:prstGeom>
            <a:solidFill>
              <a:srgbClr val="067F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buSzPts val="1400"/>
              </a:pPr>
              <a:endParaRPr/>
            </a:p>
          </p:txBody>
        </p:sp>
        <p:sp>
          <p:nvSpPr>
            <p:cNvPr id="120" name="CuadroTexto 119"/>
            <p:cNvSpPr txBox="1"/>
            <p:nvPr/>
          </p:nvSpPr>
          <p:spPr>
            <a:xfrm>
              <a:off x="6120469" y="1363013"/>
              <a:ext cx="2271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u="sng" dirty="0" smtClean="0">
                  <a:solidFill>
                    <a:srgbClr val="067F9C"/>
                  </a:solidFill>
                </a:rPr>
                <a:t>IT Project Manager</a:t>
              </a:r>
              <a:endParaRPr lang="es-ES" sz="1400" b="1" u="sng" dirty="0">
                <a:solidFill>
                  <a:srgbClr val="067F9C"/>
                </a:solidFill>
              </a:endParaRPr>
            </a:p>
          </p:txBody>
        </p:sp>
        <p:sp>
          <p:nvSpPr>
            <p:cNvPr id="128" name="CuadroTexto 127"/>
            <p:cNvSpPr txBox="1"/>
            <p:nvPr/>
          </p:nvSpPr>
          <p:spPr>
            <a:xfrm>
              <a:off x="1927271" y="1363013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u="sng" dirty="0" smtClean="0">
                  <a:solidFill>
                    <a:srgbClr val="067F9C"/>
                  </a:solidFill>
                </a:rPr>
                <a:t>Capacitación</a:t>
              </a:r>
              <a:endParaRPr lang="es-ES" sz="1400" b="1" u="sng" dirty="0">
                <a:solidFill>
                  <a:srgbClr val="067F9C"/>
                </a:solidFill>
              </a:endParaRPr>
            </a:p>
          </p:txBody>
        </p:sp>
        <p:sp>
          <p:nvSpPr>
            <p:cNvPr id="119" name="Google Shape;285;p6"/>
            <p:cNvSpPr/>
            <p:nvPr/>
          </p:nvSpPr>
          <p:spPr>
            <a:xfrm rot="5400000">
              <a:off x="9996515" y="5405317"/>
              <a:ext cx="83681" cy="86305"/>
            </a:xfrm>
            <a:prstGeom prst="ellipse">
              <a:avLst/>
            </a:prstGeom>
            <a:solidFill>
              <a:srgbClr val="F150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buSzPts val="1400"/>
              </a:pPr>
              <a:endParaRPr/>
            </a:p>
          </p:txBody>
        </p:sp>
        <p:sp>
          <p:nvSpPr>
            <p:cNvPr id="121" name="CuadroTexto 120"/>
            <p:cNvSpPr txBox="1"/>
            <p:nvPr/>
          </p:nvSpPr>
          <p:spPr>
            <a:xfrm>
              <a:off x="10057368" y="5271318"/>
              <a:ext cx="1486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Nace Facundo</a:t>
              </a:r>
              <a:endParaRPr lang="es-ES" sz="1400" b="1" dirty="0"/>
            </a:p>
          </p:txBody>
        </p:sp>
        <p:sp>
          <p:nvSpPr>
            <p:cNvPr id="130" name="Google Shape;285;p6"/>
            <p:cNvSpPr/>
            <p:nvPr/>
          </p:nvSpPr>
          <p:spPr>
            <a:xfrm rot="5400000">
              <a:off x="9993330" y="5646205"/>
              <a:ext cx="83681" cy="86305"/>
            </a:xfrm>
            <a:prstGeom prst="ellipse">
              <a:avLst/>
            </a:prstGeom>
            <a:solidFill>
              <a:srgbClr val="F150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buSzPts val="1400"/>
              </a:pPr>
              <a:endParaRPr/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10066883" y="5512206"/>
              <a:ext cx="20345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 smtClean="0"/>
                <a:t>Me caso con Viviana</a:t>
              </a:r>
              <a:endParaRPr lang="es-ES" sz="1400" b="1" dirty="0"/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10308237" y="1363013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u="sng" dirty="0" smtClean="0">
                  <a:solidFill>
                    <a:srgbClr val="067F9C"/>
                  </a:solidFill>
                </a:rPr>
                <a:t>Familia</a:t>
              </a:r>
              <a:endParaRPr lang="es-ES" sz="1400" b="1" u="sng" dirty="0">
                <a:solidFill>
                  <a:srgbClr val="067F9C"/>
                </a:solidFill>
              </a:endParaRPr>
            </a:p>
          </p:txBody>
        </p:sp>
        <p:sp>
          <p:nvSpPr>
            <p:cNvPr id="3" name="Elipse 2"/>
            <p:cNvSpPr>
              <a:spLocks/>
            </p:cNvSpPr>
            <p:nvPr/>
          </p:nvSpPr>
          <p:spPr>
            <a:xfrm>
              <a:off x="4375372" y="3915833"/>
              <a:ext cx="396000" cy="108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D2A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48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Imagen de portada, pez grande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1" name="Título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 rtlCol="0"/>
          <a:lstStyle/>
          <a:p>
            <a:r>
              <a:rPr lang="es-ES" dirty="0" smtClean="0"/>
              <a:t>Productos </a:t>
            </a:r>
            <a:r>
              <a:rPr lang="es-ES" dirty="0"/>
              <a:t>hiper-Perecederos</a:t>
            </a:r>
          </a:p>
        </p:txBody>
      </p:sp>
      <p:sp>
        <p:nvSpPr>
          <p:cNvPr id="52" name="Subtítulo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s-ES" dirty="0"/>
              <a:t>Modelo de </a:t>
            </a:r>
            <a:r>
              <a:rPr lang="es-ES" dirty="0" smtClean="0"/>
              <a:t>Consumo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488"/>
            <a:ext cx="1903038" cy="23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es-ES" dirty="0" smtClean="0"/>
              <a:t>Productos </a:t>
            </a:r>
            <a:r>
              <a:rPr lang="es-ES" dirty="0" smtClean="0"/>
              <a:t>o eventos hiper-Perecederos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488"/>
            <a:ext cx="1903038" cy="2357437"/>
          </a:xfrm>
          <a:prstGeom prst="rect">
            <a:avLst/>
          </a:prstGeom>
        </p:spPr>
      </p:pic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075" y="1463040"/>
            <a:ext cx="9877425" cy="4770098"/>
          </a:xfrm>
        </p:spPr>
        <p:txBody>
          <a:bodyPr rtlCol="0"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b="1" dirty="0" smtClean="0"/>
              <a:t>Características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s-ES" sz="1800" dirty="0" smtClean="0"/>
              <a:t>Tiene </a:t>
            </a:r>
            <a:r>
              <a:rPr lang="es-ES" sz="1800" dirty="0"/>
              <a:t>una vida muy </a:t>
            </a:r>
            <a:r>
              <a:rPr lang="es-ES" sz="1800" dirty="0" smtClean="0"/>
              <a:t>breve. Son efímeros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s-ES" sz="1800" dirty="0" smtClean="0"/>
              <a:t>No </a:t>
            </a:r>
            <a:r>
              <a:rPr lang="es-ES" sz="1800" dirty="0"/>
              <a:t>se </a:t>
            </a:r>
            <a:r>
              <a:rPr lang="es-ES" sz="1800" dirty="0" smtClean="0"/>
              <a:t>vuelven a </a:t>
            </a:r>
            <a:r>
              <a:rPr lang="es-ES" sz="1800" dirty="0"/>
              <a:t>repetir tal </a:t>
            </a:r>
            <a:r>
              <a:rPr lang="es-ES" sz="1800" dirty="0" smtClean="0"/>
              <a:t>cual sucedieron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Century Gothic" panose="020B0502020202020204" pitchFamily="34" charset="0"/>
              <a:buChar char="−"/>
            </a:pPr>
            <a:r>
              <a:rPr lang="es-ES" sz="1800" dirty="0" smtClean="0"/>
              <a:t>Sus causas nunca volverán a ser exactamente iguales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Century Gothic" panose="020B0502020202020204" pitchFamily="34" charset="0"/>
              <a:buChar char="−"/>
            </a:pPr>
            <a:r>
              <a:rPr lang="es-ES" sz="1800" dirty="0" smtClean="0"/>
              <a:t>No hay certeza sobre cómo se comportarán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Century Gothic" panose="020B0502020202020204" pitchFamily="34" charset="0"/>
              <a:buChar char="−"/>
            </a:pPr>
            <a:r>
              <a:rPr lang="es-ES" sz="1800" dirty="0" smtClean="0"/>
              <a:t>Sus consecuencias nunca son las mismas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s-ES" sz="1800" dirty="0" smtClean="0"/>
              <a:t>Son comunes. Su ámbito es conocido. Se cuenta con antecedentes y registros </a:t>
            </a:r>
            <a:endParaRPr lang="es-ES" sz="18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400" b="1" dirty="0" smtClean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b="1" dirty="0" smtClean="0"/>
              <a:t>No 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s-ES" sz="1800" dirty="0" smtClean="0"/>
              <a:t>Un consumo </a:t>
            </a:r>
            <a:r>
              <a:rPr lang="es-ES" sz="1800" dirty="0"/>
              <a:t>fugaz, caracterizado por su impulsividad y </a:t>
            </a:r>
            <a:r>
              <a:rPr lang="es-ES" sz="1800" dirty="0" smtClean="0"/>
              <a:t>rapidez</a:t>
            </a:r>
            <a:endParaRPr lang="es-E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s-ES" sz="1800" dirty="0"/>
              <a:t>No es </a:t>
            </a:r>
            <a:r>
              <a:rPr lang="es-ES" sz="1800" dirty="0" smtClean="0"/>
              <a:t>consumismo</a:t>
            </a:r>
            <a:endParaRPr lang="es-ES" sz="1800" dirty="0"/>
          </a:p>
          <a:p>
            <a:pPr rtl="0"/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323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51367" y="1509626"/>
            <a:ext cx="4900386" cy="334508"/>
          </a:xfrm>
        </p:spPr>
        <p:txBody>
          <a:bodyPr rtlCol="0"/>
          <a:lstStyle/>
          <a:p>
            <a:pPr rtl="0"/>
            <a:r>
              <a:rPr lang="es-ES" dirty="0" smtClean="0"/>
              <a:t>Algunos ejemplos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16F1686-F366-46A5-AE17-1A563B77E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1504" y="1509626"/>
            <a:ext cx="4900386" cy="334508"/>
          </a:xfrm>
        </p:spPr>
        <p:txBody>
          <a:bodyPr rtlCol="0"/>
          <a:lstStyle/>
          <a:p>
            <a:pPr rtl="0"/>
            <a:r>
              <a:rPr lang="es-ES" dirty="0" smtClean="0"/>
              <a:t>Algunos problemas</a:t>
            </a:r>
            <a:endParaRPr lang="es-E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1391" y="2090013"/>
            <a:ext cx="5267326" cy="4367937"/>
          </a:xfrm>
        </p:spPr>
        <p:txBody>
          <a:bodyPr rtlCol="0"/>
          <a:lstStyle/>
          <a:p>
            <a:pPr marL="285750" lvl="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/>
              <a:t>Alimentos sin conservantes</a:t>
            </a:r>
          </a:p>
          <a:p>
            <a:pPr marL="285750" lvl="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 smtClean="0"/>
              <a:t>Instalaciones </a:t>
            </a:r>
            <a:r>
              <a:rPr lang="es-ES" sz="1600" dirty="0"/>
              <a:t>de </a:t>
            </a:r>
            <a:r>
              <a:rPr lang="es-ES" sz="1600" dirty="0" smtClean="0"/>
              <a:t>Arte</a:t>
            </a:r>
            <a:endParaRPr lang="es-ES" sz="1600" dirty="0"/>
          </a:p>
          <a:p>
            <a:pPr marL="285750" lvl="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 smtClean="0"/>
              <a:t>Las </a:t>
            </a:r>
            <a:r>
              <a:rPr lang="es-ES" sz="1600" dirty="0" err="1"/>
              <a:t>Stories</a:t>
            </a:r>
            <a:r>
              <a:rPr lang="es-ES" sz="1600" dirty="0"/>
              <a:t> de Snapchat, Instagram, </a:t>
            </a:r>
            <a:r>
              <a:rPr lang="es-ES" sz="1600" dirty="0" err="1"/>
              <a:t>Whatsapp</a:t>
            </a:r>
            <a:endParaRPr lang="es-ES" sz="1600" dirty="0"/>
          </a:p>
          <a:p>
            <a:pPr marL="285750" lvl="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 smtClean="0"/>
              <a:t>Ciencia y medicina</a:t>
            </a:r>
          </a:p>
          <a:p>
            <a:pPr marL="285750" lvl="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 smtClean="0"/>
              <a:t>Información </a:t>
            </a:r>
            <a:r>
              <a:rPr lang="es-ES" sz="1600" dirty="0" smtClean="0"/>
              <a:t>= </a:t>
            </a:r>
            <a:r>
              <a:rPr lang="es-ES" sz="1600" dirty="0" smtClean="0"/>
              <a:t>saber </a:t>
            </a:r>
            <a:r>
              <a:rPr lang="es-ES" sz="1600" dirty="0"/>
              <a:t>con posibilidad de </a:t>
            </a:r>
            <a:r>
              <a:rPr lang="es-ES" sz="1600" dirty="0" smtClean="0"/>
              <a:t>utilizarla</a:t>
            </a:r>
            <a:endParaRPr lang="es-ES" sz="1600" dirty="0"/>
          </a:p>
          <a:p>
            <a:pPr marL="285750" lvl="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 smtClean="0"/>
              <a:t>Noticias = saber </a:t>
            </a:r>
            <a:r>
              <a:rPr lang="es-ES" sz="1600" dirty="0"/>
              <a:t>sin posibilidad de </a:t>
            </a:r>
            <a:r>
              <a:rPr lang="es-ES" sz="1600" dirty="0" smtClean="0"/>
              <a:t>usarla</a:t>
            </a:r>
            <a:endParaRPr lang="es-ES" sz="1600" dirty="0"/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−"/>
            </a:pP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Periódicos papel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−"/>
            </a:pP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Diarios digitales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−"/>
            </a:pP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Sitios web de periodismo participativo ciudadano (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OhmyNews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Corea, 2000)</a:t>
            </a:r>
          </a:p>
          <a:p>
            <a:pPr marL="285750" lvl="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 smtClean="0"/>
              <a:t>Tiempos de espera en colas</a:t>
            </a:r>
          </a:p>
          <a:p>
            <a:pPr rtl="0"/>
            <a:endParaRPr lang="es-ES" sz="1600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DDA9F97E-A6B3-4444-90E9-E7CE786F82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51054" y="2090013"/>
            <a:ext cx="4900386" cy="3561943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 smtClean="0"/>
              <a:t>Predecir su ocurrencia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 smtClean="0"/>
              <a:t>Estimar su impacto (detectar el evento, la causa, las condiciones de arranque)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 smtClean="0"/>
              <a:t>Elaborar una respuesta:</a:t>
            </a:r>
          </a:p>
          <a:p>
            <a:pPr marL="1143000" lvl="1" indent="-45720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−"/>
            </a:pPr>
            <a:r>
              <a:rPr lang="es-ES" sz="1400" dirty="0" smtClean="0"/>
              <a:t>Dimensión</a:t>
            </a:r>
          </a:p>
          <a:p>
            <a:pPr marL="1143000" lvl="1" indent="-45720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−"/>
            </a:pPr>
            <a:r>
              <a:rPr lang="es-ES" sz="1400" dirty="0" smtClean="0"/>
              <a:t>Oportunidad</a:t>
            </a:r>
          </a:p>
          <a:p>
            <a:pPr marL="1143000" lvl="1" indent="-45720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−"/>
            </a:pPr>
            <a:r>
              <a:rPr lang="es-ES" sz="1400" dirty="0" smtClean="0"/>
              <a:t>Destinatarios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 smtClean="0"/>
              <a:t>No </a:t>
            </a:r>
            <a:r>
              <a:rPr lang="es-ES" sz="1600" dirty="0"/>
              <a:t>poseen la misma dimensión en la medida que se repiten (ej., erupciones </a:t>
            </a:r>
            <a:r>
              <a:rPr lang="es-ES" sz="1600" dirty="0" smtClean="0"/>
              <a:t>volcánicas)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Clr>
                <a:srgbClr val="0C596D"/>
              </a:buClr>
              <a:buFont typeface="Century Gothic" panose="020B0502020202020204" pitchFamily="34" charset="0"/>
              <a:buChar char="□"/>
            </a:pPr>
            <a:r>
              <a:rPr lang="es-ES" sz="1600" dirty="0" smtClean="0"/>
              <a:t>Frente a un evento de similar especie, sus consecuencias no son las mismas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r>
              <a:rPr lang="es-ES" dirty="0"/>
              <a:t>Productos </a:t>
            </a:r>
            <a:r>
              <a:rPr lang="es-ES" dirty="0" smtClean="0"/>
              <a:t>o eventos hiper-Perecederos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488"/>
            <a:ext cx="1903038" cy="23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Imagen de diapositiva completa grande">
            <a:extLst>
              <a:ext uri="{FF2B5EF4-FFF2-40B4-BE49-F238E27FC236}">
                <a16:creationId xmlns:a16="http://schemas.microsoft.com/office/drawing/2014/main" id="{04651C38-FC54-400F-A9F3-B49EC4829A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11" name="Rectángulo 10" descr="Bloque de énfasis de título">
            <a:extLst>
              <a:ext uri="{FF2B5EF4-FFF2-40B4-BE49-F238E27FC236}">
                <a16:creationId xmlns:a16="http://schemas.microsoft.com/office/drawing/2014/main" id="{DF754616-DC65-1841-9419-6C0DCBEB6DFB}"/>
              </a:ext>
            </a:extLst>
          </p:cNvPr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Diarios y Revistas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Predicción de la demanda</a:t>
            </a:r>
            <a:endParaRPr lang="es-ES" dirty="0"/>
          </a:p>
        </p:txBody>
      </p:sp>
      <p:sp>
        <p:nvSpPr>
          <p:cNvPr id="9" name="Rectángulo 8" descr="Bloque de fondo de número de diapositiva">
            <a:extLst>
              <a:ext uri="{FF2B5EF4-FFF2-40B4-BE49-F238E27FC236}">
                <a16:creationId xmlns:a16="http://schemas.microsoft.com/office/drawing/2014/main" id="{AC2B5667-FA20-49C2-A3CD-B275BB41F618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C1F153D4-F9C1-4295-8CB0-BFC0E94D4C64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es-ES" b="1" smtClean="0">
                <a:solidFill>
                  <a:schemeClr val="bg1"/>
                </a:solidFill>
              </a:rPr>
              <a:pPr rtl="0"/>
              <a:t>8</a:t>
            </a:fld>
            <a:endParaRPr lang="es-E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s-ES" dirty="0"/>
              <a:t> 686 millones de diarios se venden por día (2014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2938" y="1439870"/>
            <a:ext cx="4745037" cy="24075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024353" y="1487495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chemeClr val="bg1">
                    <a:lumMod val="50000"/>
                  </a:schemeClr>
                </a:solidFill>
              </a:rPr>
              <a:t>9.000</a:t>
            </a:r>
            <a:endParaRPr lang="es-E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096" y="1439870"/>
            <a:ext cx="1564707" cy="235988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266407" y="1439870"/>
            <a:ext cx="190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accent6"/>
                </a:solidFill>
              </a:rPr>
              <a:t>Muchos formatos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46314" y="1439870"/>
            <a:ext cx="1943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accent3"/>
                </a:solidFill>
              </a:rPr>
              <a:t>Los mas vendidos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46314" y="4228377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accent5">
                    <a:lumMod val="75000"/>
                  </a:schemeClr>
                </a:solidFill>
              </a:rPr>
              <a:t>Tapas</a:t>
            </a:r>
          </a:p>
        </p:txBody>
      </p:sp>
      <p:pic>
        <p:nvPicPr>
          <p:cNvPr id="9" name="Imagen 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4" y="4727616"/>
            <a:ext cx="2309026" cy="1260000"/>
          </a:xfrm>
          <a:prstGeom prst="rect">
            <a:avLst/>
          </a:prstGeom>
          <a:ln>
            <a:noFill/>
          </a:ln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66" y="4727615"/>
            <a:ext cx="2368637" cy="1420685"/>
          </a:xfrm>
          <a:prstGeom prst="rect">
            <a:avLst/>
          </a:prstGeom>
          <a:ln>
            <a:noFill/>
          </a:ln>
        </p:spPr>
      </p:pic>
      <p:pic>
        <p:nvPicPr>
          <p:cNvPr id="12" name="Imagen 11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43" y="4727616"/>
            <a:ext cx="1724025" cy="1420684"/>
          </a:xfrm>
          <a:prstGeom prst="rect">
            <a:avLst/>
          </a:prstGeom>
          <a:ln>
            <a:noFill/>
          </a:ln>
        </p:spPr>
      </p:pic>
      <p:pic>
        <p:nvPicPr>
          <p:cNvPr id="16" name="Imagen 15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68" y="4727616"/>
            <a:ext cx="2353435" cy="1260000"/>
          </a:xfrm>
          <a:prstGeom prst="rect">
            <a:avLst/>
          </a:prstGeom>
          <a:ln>
            <a:noFill/>
          </a:ln>
        </p:spPr>
      </p:pic>
      <p:pic>
        <p:nvPicPr>
          <p:cNvPr id="18" name="Imagen 17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04" y="4727616"/>
            <a:ext cx="907439" cy="1260000"/>
          </a:xfrm>
          <a:prstGeom prst="rect">
            <a:avLst/>
          </a:prstGeom>
          <a:ln>
            <a:noFill/>
          </a:ln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29" y="4727616"/>
            <a:ext cx="1051774" cy="1420684"/>
          </a:xfrm>
          <a:prstGeom prst="rect">
            <a:avLst/>
          </a:prstGeom>
          <a:ln>
            <a:noFill/>
          </a:ln>
        </p:spPr>
      </p:pic>
      <p:sp>
        <p:nvSpPr>
          <p:cNvPr id="21" name="Rectángulo 20"/>
          <p:cNvSpPr/>
          <p:nvPr/>
        </p:nvSpPr>
        <p:spPr>
          <a:xfrm>
            <a:off x="1793009" y="3600716"/>
            <a:ext cx="651642" cy="58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2324722" y="3643601"/>
            <a:ext cx="649019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1000" b="1" dirty="0" smtClean="0">
                <a:solidFill>
                  <a:schemeClr val="bg1">
                    <a:lumMod val="50000"/>
                  </a:schemeClr>
                </a:solidFill>
              </a:rPr>
              <a:t>La Nación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</a:rPr>
              <a:t>150/230mil / versión </a:t>
            </a:r>
            <a:r>
              <a:rPr lang="es-ES" sz="1000" b="1" dirty="0" smtClean="0">
                <a:solidFill>
                  <a:schemeClr val="bg1">
                    <a:lumMod val="50000"/>
                  </a:schemeClr>
                </a:solidFill>
              </a:rPr>
              <a:t>on-line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</a:rPr>
              <a:t>7MM diarios (4to </a:t>
            </a:r>
            <a:r>
              <a:rPr lang="es-ES" sz="1000" b="1" dirty="0" smtClean="0">
                <a:solidFill>
                  <a:schemeClr val="bg1">
                    <a:lumMod val="50000"/>
                  </a:schemeClr>
                </a:solidFill>
              </a:rPr>
              <a:t>de habla hispana del mundo)</a:t>
            </a:r>
            <a:endParaRPr lang="es-ES" sz="1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" sz="1000" b="1" dirty="0" smtClean="0">
                <a:solidFill>
                  <a:schemeClr val="bg1">
                    <a:lumMod val="50000"/>
                  </a:schemeClr>
                </a:solidFill>
              </a:rPr>
              <a:t>Clarín 220/400mil / Versión on-line </a:t>
            </a:r>
            <a:r>
              <a:rPr lang="es-ES" sz="1000" b="1" dirty="0">
                <a:solidFill>
                  <a:schemeClr val="bg1">
                    <a:lumMod val="50000"/>
                  </a:schemeClr>
                </a:solidFill>
              </a:rPr>
              <a:t>8MM </a:t>
            </a:r>
            <a:r>
              <a:rPr lang="es-ES" sz="1000" b="1" dirty="0" smtClean="0">
                <a:solidFill>
                  <a:schemeClr val="bg1">
                    <a:lumMod val="50000"/>
                  </a:schemeClr>
                </a:solidFill>
              </a:rPr>
              <a:t>diarios</a:t>
            </a:r>
            <a:endParaRPr lang="es-E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02104" y="6344264"/>
            <a:ext cx="4564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 7 de noviembre es el día del canillita</a:t>
            </a:r>
          </a:p>
        </p:txBody>
      </p:sp>
    </p:spTree>
    <p:extLst>
      <p:ext uri="{BB962C8B-B14F-4D97-AF65-F5344CB8AC3E}">
        <p14:creationId xmlns:p14="http://schemas.microsoft.com/office/powerpoint/2010/main" val="392334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17_TF89715846" id="{EA9DA29A-4F4B-4A51-AAEF-5D726F3D5AAE}" vid="{08152E00-DFD4-4991-814E-5D320BB647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0439D9-8631-4FC1-BCE0-1BDB23425EE1}">
  <ds:schemaRefs>
    <ds:schemaRef ds:uri="http://schemas.openxmlformats.org/package/2006/metadata/core-properties"/>
    <ds:schemaRef ds:uri="http://schemas.microsoft.com/sharepoint/v3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fb0879af-3eba-417a-a55a-ffe6dcd6ca77"/>
    <ds:schemaRef ds:uri="6dc4bcd6-49db-4c07-9060-8acfc67cef9f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océano</Template>
  <TotalTime>0</TotalTime>
  <Words>2010</Words>
  <Application>Microsoft Office PowerPoint</Application>
  <PresentationFormat>Panorámica</PresentationFormat>
  <Paragraphs>311</Paragraphs>
  <Slides>35</Slides>
  <Notes>29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Calibri</vt:lpstr>
      <vt:lpstr>Century Gothic</vt:lpstr>
      <vt:lpstr>Wingdings</vt:lpstr>
      <vt:lpstr>Tema de Office</vt:lpstr>
      <vt:lpstr>Hoja de cálculo</vt:lpstr>
      <vt:lpstr>Visio</vt:lpstr>
      <vt:lpstr>DataScience</vt:lpstr>
      <vt:lpstr>Desarrollo de la presentación</vt:lpstr>
      <vt:lpstr>Unas Preguntas y Dos Pedidos </vt:lpstr>
      <vt:lpstr>CV – Alejandro Gonzalez Calderón</vt:lpstr>
      <vt:lpstr>Productos hiper-Perecederos</vt:lpstr>
      <vt:lpstr>Productos o eventos hiper-Perecederos</vt:lpstr>
      <vt:lpstr>Productos o eventos hiper-Perecederos</vt:lpstr>
      <vt:lpstr>Diarios y Revistas</vt:lpstr>
      <vt:lpstr> 686 millones de diarios se venden por día (2014)</vt:lpstr>
      <vt:lpstr>Algo sucedió durante este siglo</vt:lpstr>
      <vt:lpstr>El Objetivo de la Editora (LN, año 2005)</vt:lpstr>
      <vt:lpstr>¿Qué es un Agente?</vt:lpstr>
      <vt:lpstr>El Objetivo bajado a Tierra </vt:lpstr>
      <vt:lpstr>Serie de Ventas de un Agente</vt:lpstr>
      <vt:lpstr>Serie de Ventas de otro Agente (estacional)</vt:lpstr>
      <vt:lpstr>Atributos y Decisiones previas</vt:lpstr>
      <vt:lpstr>Series y Decisiones finales</vt:lpstr>
      <vt:lpstr>El Proyecto</vt:lpstr>
      <vt:lpstr>Modelos</vt:lpstr>
      <vt:lpstr>Planificación del Proyecto</vt:lpstr>
      <vt:lpstr>¿Quién es quién en el proyecto?</vt:lpstr>
      <vt:lpstr>El Procedimiento (CABA)</vt:lpstr>
      <vt:lpstr>El Proceso Predictor</vt:lpstr>
      <vt:lpstr>Componentes del aplicativo</vt:lpstr>
      <vt:lpstr>WBS/EDT</vt:lpstr>
      <vt:lpstr>El ÉXITO!!!!!</vt:lpstr>
      <vt:lpstr>El ÉXITO!!!!!</vt:lpstr>
      <vt:lpstr>El ÉXITO!!!!!</vt:lpstr>
      <vt:lpstr>Los Fracasos</vt:lpstr>
      <vt:lpstr>Aplicando técnicas</vt:lpstr>
      <vt:lpstr>Dataset Revista de Música</vt:lpstr>
      <vt:lpstr>Dataset Revista de Música</vt:lpstr>
      <vt:lpstr>Dataset Revista de Música</vt:lpstr>
      <vt:lpstr>Diapositiva de cita e imagen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2020-01-17T18:37:05Z</dcterms:created>
  <dcterms:modified xsi:type="dcterms:W3CDTF">2020-01-27T19:37:59Z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